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6858000" cx="12192000"/>
  <p:notesSz cx="6858000" cy="9144000"/>
  <p:embeddedFontLst>
    <p:embeddedFont>
      <p:font typeface="Spectral"/>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1" roundtripDataSignature="AMtx7mim1K+0fJUGOM0m6Oy1sLql8/uR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Spectral-boldItalic.fntdata"/><Relationship Id="rId20" Type="http://schemas.openxmlformats.org/officeDocument/2006/relationships/slide" Target="slides/slide16.xml"/><Relationship Id="rId41" Type="http://customschemas.google.com/relationships/presentationmetadata" Target="meta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Spectral-regular.fnt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Spectral-italic.fntdata"/><Relationship Id="rId16" Type="http://schemas.openxmlformats.org/officeDocument/2006/relationships/slide" Target="slides/slide12.xml"/><Relationship Id="rId38" Type="http://schemas.openxmlformats.org/officeDocument/2006/relationships/font" Target="fonts/Spectral-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vidhbailey.com/dhbpapers/overfit-tools-at.pdf"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vidhbailey.com/dhbpapers/overfit-tools-at.pdf"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vidhbailey.com/dhbpapers/overfit-tools-at.pdf"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dit.com/user/modern_football/"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07a76f61fe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g307a76f61fe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Christo</a:t>
            </a:r>
            <a:endParaRPr/>
          </a:p>
        </p:txBody>
      </p:sp>
      <p:sp>
        <p:nvSpPr>
          <p:cNvPr id="105" name="Google Shape;105;g307a76f61fe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087a15edf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g3087a15edf9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Christo</a:t>
            </a:r>
            <a:endParaRPr/>
          </a:p>
        </p:txBody>
      </p:sp>
      <p:sp>
        <p:nvSpPr>
          <p:cNvPr id="176" name="Google Shape;176;g3087a15edf9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f0f05d24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31f0f05d24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g31f0f05d24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1799562acd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31799562acd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tom</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rPr lang="en-US" u="sng">
                <a:solidFill>
                  <a:schemeClr val="hlink"/>
                </a:solidFill>
                <a:hlinkClick r:id="rId2"/>
              </a:rPr>
              <a:t>https://www.davidhbailey.com/dhbpapers/overfit-tools-at.pdf</a:t>
            </a:r>
            <a:r>
              <a:rPr lang="en-US"/>
              <a:t> </a:t>
            </a:r>
            <a:endParaRPr/>
          </a:p>
        </p:txBody>
      </p:sp>
      <p:sp>
        <p:nvSpPr>
          <p:cNvPr id="192" name="Google Shape;192;g31799562acd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Tom</a:t>
            </a:r>
            <a:endParaRPr/>
          </a:p>
          <a:p>
            <a:pPr indent="0" lvl="0" marL="0" rtl="0" algn="l">
              <a:lnSpc>
                <a:spcPct val="100000"/>
              </a:lnSpc>
              <a:spcBef>
                <a:spcPts val="0"/>
              </a:spcBef>
              <a:spcAft>
                <a:spcPts val="0"/>
              </a:spcAft>
              <a:buSzPts val="1400"/>
              <a:buNone/>
            </a:pPr>
            <a:r>
              <a:rPr lang="en-US" u="sng">
                <a:solidFill>
                  <a:schemeClr val="hlink"/>
                </a:solidFill>
                <a:hlinkClick r:id="rId2"/>
              </a:rPr>
              <a:t>https://www.davidhbailey.com/dhbpapers/overfit-tools-at.pdf</a:t>
            </a:r>
            <a:r>
              <a:rPr lang="en-US"/>
              <a:t> </a:t>
            </a:r>
            <a:endParaRPr/>
          </a:p>
        </p:txBody>
      </p:sp>
      <p:sp>
        <p:nvSpPr>
          <p:cNvPr id="200" name="Google Shape;20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f992890d4f_27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g2f992890d4f_27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Tom</a:t>
            </a:r>
            <a:endParaRPr/>
          </a:p>
          <a:p>
            <a:pPr indent="0" lvl="0" marL="0" rtl="0" algn="l">
              <a:lnSpc>
                <a:spcPct val="100000"/>
              </a:lnSpc>
              <a:spcBef>
                <a:spcPts val="0"/>
              </a:spcBef>
              <a:spcAft>
                <a:spcPts val="0"/>
              </a:spcAft>
              <a:buSzPts val="1400"/>
              <a:buNone/>
            </a:pPr>
            <a:r>
              <a:rPr lang="en-US" u="sng">
                <a:solidFill>
                  <a:schemeClr val="hlink"/>
                </a:solidFill>
                <a:hlinkClick r:id="rId2"/>
              </a:rPr>
              <a:t>https://www.davidhbailey.com/dhbpapers/overfit-tools-at.pdf</a:t>
            </a:r>
            <a:r>
              <a:rPr lang="en-US"/>
              <a:t> </a:t>
            </a:r>
            <a:endParaRPr/>
          </a:p>
        </p:txBody>
      </p:sp>
      <p:sp>
        <p:nvSpPr>
          <p:cNvPr id="208" name="Google Shape;208;g2f992890d4f_27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014c06969f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g3014c06969f_1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Ethan</a:t>
            </a:r>
            <a:endParaRPr/>
          </a:p>
          <a:p>
            <a:pPr indent="0" lvl="0" marL="0" rtl="0" algn="l">
              <a:lnSpc>
                <a:spcPct val="100000"/>
              </a:lnSpc>
              <a:spcBef>
                <a:spcPts val="0"/>
              </a:spcBef>
              <a:spcAft>
                <a:spcPts val="0"/>
              </a:spcAft>
              <a:buSzPts val="1400"/>
              <a:buNone/>
            </a:pPr>
            <a:r>
              <a:rPr lang="en-US"/>
              <a:t>https://carmamaths.org/resources/backtest/</a:t>
            </a:r>
            <a:endParaRPr/>
          </a:p>
        </p:txBody>
      </p:sp>
      <p:sp>
        <p:nvSpPr>
          <p:cNvPr id="216" name="Google Shape;216;g3014c06969f_1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1cc0060b80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1cc0060b80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31cc0060b80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Ethan</a:t>
            </a:r>
            <a:endParaRPr/>
          </a:p>
        </p:txBody>
      </p:sp>
      <p:sp>
        <p:nvSpPr>
          <p:cNvPr id="237" name="Google Shape;23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087a15edf9_2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g3087a15edf9_2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Ray</a:t>
            </a:r>
            <a:endParaRPr/>
          </a:p>
        </p:txBody>
      </p:sp>
      <p:sp>
        <p:nvSpPr>
          <p:cNvPr id="245" name="Google Shape;245;g3087a15edf9_2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Ethan</a:t>
            </a:r>
            <a:endParaRPr/>
          </a:p>
        </p:txBody>
      </p:sp>
      <p:sp>
        <p:nvSpPr>
          <p:cNvPr id="252" name="Google Shape;25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Christo</a:t>
            </a:r>
            <a:endParaRPr/>
          </a:p>
        </p:txBody>
      </p:sp>
      <p:sp>
        <p:nvSpPr>
          <p:cNvPr id="112" name="Google Shape;11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0838604751_3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30838604751_3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Ray</a:t>
            </a:r>
            <a:endParaRPr/>
          </a:p>
        </p:txBody>
      </p:sp>
      <p:sp>
        <p:nvSpPr>
          <p:cNvPr id="260" name="Google Shape;260;g30838604751_3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Ray</a:t>
            </a:r>
            <a:endParaRPr/>
          </a:p>
        </p:txBody>
      </p:sp>
      <p:sp>
        <p:nvSpPr>
          <p:cNvPr id="268" name="Google Shape;26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1f0f05d244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31f0f05d244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Ray</a:t>
            </a:r>
            <a:endParaRPr/>
          </a:p>
        </p:txBody>
      </p:sp>
      <p:sp>
        <p:nvSpPr>
          <p:cNvPr id="277" name="Google Shape;277;g31f0f05d244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Ray</a:t>
            </a:r>
            <a:endParaRPr/>
          </a:p>
        </p:txBody>
      </p:sp>
      <p:sp>
        <p:nvSpPr>
          <p:cNvPr id="286" name="Google Shape;28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Ray</a:t>
            </a:r>
            <a:endParaRPr/>
          </a:p>
        </p:txBody>
      </p:sp>
      <p:sp>
        <p:nvSpPr>
          <p:cNvPr id="297" name="Google Shape;29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014c06969f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g3014c06969f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Ray</a:t>
            </a:r>
            <a:endParaRPr/>
          </a:p>
        </p:txBody>
      </p:sp>
      <p:sp>
        <p:nvSpPr>
          <p:cNvPr id="305" name="Google Shape;305;g3014c06969f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014c06969f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3014c06969f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Ray</a:t>
            </a:r>
            <a:endParaRPr/>
          </a:p>
        </p:txBody>
      </p:sp>
      <p:sp>
        <p:nvSpPr>
          <p:cNvPr id="313" name="Google Shape;313;g3014c06969f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Ray</a:t>
            </a:r>
            <a:endParaRPr/>
          </a:p>
          <a:p>
            <a:pPr indent="0" lvl="0" marL="0" rtl="0" algn="l">
              <a:lnSpc>
                <a:spcPct val="100000"/>
              </a:lnSpc>
              <a:spcBef>
                <a:spcPts val="0"/>
              </a:spcBef>
              <a:spcAft>
                <a:spcPts val="0"/>
              </a:spcAft>
              <a:buSzPts val="1400"/>
              <a:buNone/>
            </a:pPr>
            <a:r>
              <a:rPr lang="en-US" u="sng">
                <a:solidFill>
                  <a:schemeClr val="hlink"/>
                </a:solidFill>
                <a:hlinkClick r:id="rId2"/>
              </a:rPr>
              <a:t>https://www.reddit.com/user/modern_football/</a:t>
            </a:r>
            <a:r>
              <a:rPr lang="en-US"/>
              <a:t> </a:t>
            </a:r>
            <a:endParaRPr/>
          </a:p>
        </p:txBody>
      </p:sp>
      <p:sp>
        <p:nvSpPr>
          <p:cNvPr id="321" name="Google Shape;32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087a15edf9_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g3087a15edf9_2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Ray</a:t>
            </a:r>
            <a:endParaRPr/>
          </a:p>
        </p:txBody>
      </p:sp>
      <p:sp>
        <p:nvSpPr>
          <p:cNvPr id="329" name="Google Shape;329;g3087a15edf9_2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1ed06a8a02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g31ed06a8a02_0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Ray</a:t>
            </a:r>
            <a:endParaRPr/>
          </a:p>
        </p:txBody>
      </p:sp>
      <p:sp>
        <p:nvSpPr>
          <p:cNvPr id="335" name="Google Shape;335;g31ed06a8a02_0_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07a76f61fe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g307a76f61fe_0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Christo</a:t>
            </a:r>
            <a:endParaRPr/>
          </a:p>
        </p:txBody>
      </p:sp>
      <p:sp>
        <p:nvSpPr>
          <p:cNvPr id="120" name="Google Shape;120;g307a76f61fe_0_1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1cb0b93e07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1cb0b93e07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Christo</a:t>
            </a:r>
            <a:endParaRPr/>
          </a:p>
        </p:txBody>
      </p:sp>
      <p:sp>
        <p:nvSpPr>
          <p:cNvPr id="344" name="Google Shape;344;g31cb0b93e07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1cc0060b8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g31cc0060b8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Ethan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spcBef>
                <a:spcPts val="0"/>
              </a:spcBef>
              <a:spcAft>
                <a:spcPts val="0"/>
              </a:spcAft>
              <a:buClr>
                <a:schemeClr val="dk1"/>
              </a:buClr>
              <a:buSzPts val="1100"/>
              <a:buFont typeface="Arial"/>
              <a:buNone/>
            </a:pPr>
            <a:r>
              <a:t/>
            </a:r>
            <a:endParaRPr sz="1800">
              <a:latin typeface="Spectral"/>
              <a:ea typeface="Spectral"/>
              <a:cs typeface="Spectral"/>
              <a:sym typeface="Spectral"/>
            </a:endParaRPr>
          </a:p>
          <a:p>
            <a:pPr indent="0" lvl="0" marL="0" rtl="0" algn="l">
              <a:spcBef>
                <a:spcPts val="0"/>
              </a:spcBef>
              <a:spcAft>
                <a:spcPts val="0"/>
              </a:spcAft>
              <a:buClr>
                <a:schemeClr val="dk1"/>
              </a:buClr>
              <a:buSzPts val="1100"/>
              <a:buFont typeface="Arial"/>
              <a:buNone/>
            </a:pPr>
            <a:r>
              <a:rPr lang="en-US" sz="1800">
                <a:latin typeface="Spectral"/>
                <a:ea typeface="Spectral"/>
                <a:cs typeface="Spectral"/>
                <a:sym typeface="Spectral"/>
              </a:rPr>
              <a:t>I think you guys should also look to develop some proprietary signals (to compare how good the ones we make are against the ones in the paper)</a:t>
            </a:r>
            <a:endParaRPr sz="1800">
              <a:latin typeface="Spectral"/>
              <a:ea typeface="Spectral"/>
              <a:cs typeface="Spectral"/>
              <a:sym typeface="Spectral"/>
            </a:endParaRPr>
          </a:p>
          <a:p>
            <a:pPr indent="-342900" lvl="0" marL="457200" rtl="0" algn="l">
              <a:spcBef>
                <a:spcPts val="0"/>
              </a:spcBef>
              <a:spcAft>
                <a:spcPts val="0"/>
              </a:spcAft>
              <a:buClr>
                <a:schemeClr val="dk1"/>
              </a:buClr>
              <a:buSzPts val="1800"/>
              <a:buFont typeface="Spectral"/>
              <a:buChar char="●"/>
            </a:pPr>
            <a:r>
              <a:rPr lang="en-US" sz="1800">
                <a:latin typeface="Spectral"/>
                <a:ea typeface="Spectral"/>
                <a:cs typeface="Spectral"/>
                <a:sym typeface="Spectral"/>
              </a:rPr>
              <a:t>This can be a large portion if you need to be^</a:t>
            </a:r>
            <a:endParaRPr sz="1800">
              <a:latin typeface="Spectral"/>
              <a:ea typeface="Spectral"/>
              <a:cs typeface="Spectral"/>
              <a:sym typeface="Spectral"/>
            </a:endParaRPr>
          </a:p>
          <a:p>
            <a:pPr indent="-342900" lvl="0" marL="457200" rtl="0" algn="l">
              <a:spcBef>
                <a:spcPts val="0"/>
              </a:spcBef>
              <a:spcAft>
                <a:spcPts val="0"/>
              </a:spcAft>
              <a:buClr>
                <a:schemeClr val="dk1"/>
              </a:buClr>
              <a:buSzPts val="1800"/>
              <a:buFont typeface="Spectral"/>
              <a:buChar char="●"/>
            </a:pPr>
            <a:r>
              <a:rPr lang="en-US" sz="1800">
                <a:latin typeface="Spectral"/>
                <a:ea typeface="Spectral"/>
                <a:cs typeface="Spectral"/>
                <a:sym typeface="Spectral"/>
              </a:rPr>
              <a:t>For example, scrape the linkedin posts of company management to get some signal</a:t>
            </a:r>
            <a:endParaRPr sz="1800">
              <a:latin typeface="Spectral"/>
              <a:ea typeface="Spectral"/>
              <a:cs typeface="Spectral"/>
              <a:sym typeface="Spectral"/>
            </a:endParaRPr>
          </a:p>
          <a:p>
            <a:pPr indent="-342900" lvl="0" marL="457200" rtl="0" algn="l">
              <a:spcBef>
                <a:spcPts val="0"/>
              </a:spcBef>
              <a:spcAft>
                <a:spcPts val="0"/>
              </a:spcAft>
              <a:buClr>
                <a:schemeClr val="dk1"/>
              </a:buClr>
              <a:buSzPts val="1800"/>
              <a:buFont typeface="Spectral"/>
              <a:buChar char="●"/>
            </a:pPr>
            <a:r>
              <a:rPr lang="en-US" sz="1800">
                <a:latin typeface="Spectral"/>
                <a:ea typeface="Spectral"/>
                <a:cs typeface="Spectral"/>
                <a:sym typeface="Spectral"/>
              </a:rPr>
              <a:t>Or…get some sources of alternative data (like company management private jet logs) and see if there is any relation to company disclosures, stock price, etc.</a:t>
            </a:r>
            <a:endParaRPr sz="1800">
              <a:latin typeface="Spectral"/>
              <a:ea typeface="Spectral"/>
              <a:cs typeface="Spectral"/>
              <a:sym typeface="Spectral"/>
            </a:endParaRPr>
          </a:p>
          <a:p>
            <a:pPr indent="0" lvl="0" marL="0" rtl="0" algn="l">
              <a:lnSpc>
                <a:spcPct val="100000"/>
              </a:lnSpc>
              <a:spcBef>
                <a:spcPts val="0"/>
              </a:spcBef>
              <a:spcAft>
                <a:spcPts val="0"/>
              </a:spcAft>
              <a:buSzPts val="1400"/>
              <a:buNone/>
            </a:pPr>
            <a:r>
              <a:t/>
            </a:r>
            <a:endParaRPr/>
          </a:p>
        </p:txBody>
      </p:sp>
      <p:sp>
        <p:nvSpPr>
          <p:cNvPr id="353" name="Google Shape;353;g31cc0060b8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07a76f61fe_0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g307a76f61fe_0_3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2" name="Google Shape;362;g307a76f61fe_0_3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1536a1890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g31536a1890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Christo</a:t>
            </a:r>
            <a:endParaRPr/>
          </a:p>
        </p:txBody>
      </p:sp>
      <p:sp>
        <p:nvSpPr>
          <p:cNvPr id="129" name="Google Shape;129;g31536a18902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07a76f61fe_0_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g307a76f61fe_0_4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Christo</a:t>
            </a:r>
            <a:endParaRPr/>
          </a:p>
        </p:txBody>
      </p:sp>
      <p:sp>
        <p:nvSpPr>
          <p:cNvPr id="138" name="Google Shape;138;g307a76f61fe_0_4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17d57e82d5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g317d57e82d5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Christo</a:t>
            </a:r>
            <a:endParaRPr/>
          </a:p>
        </p:txBody>
      </p:sp>
      <p:sp>
        <p:nvSpPr>
          <p:cNvPr id="145" name="Google Shape;145;g317d57e82d5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0838604751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30838604751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Christo</a:t>
            </a:r>
            <a:endParaRPr/>
          </a:p>
        </p:txBody>
      </p:sp>
      <p:sp>
        <p:nvSpPr>
          <p:cNvPr id="153" name="Google Shape;153;g30838604751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Christo</a:t>
            </a:r>
            <a:endParaRPr/>
          </a:p>
        </p:txBody>
      </p:sp>
      <p:sp>
        <p:nvSpPr>
          <p:cNvPr id="161" name="Google Shape;16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Transition</a:t>
            </a:r>
            <a:endParaRPr/>
          </a:p>
        </p:txBody>
      </p:sp>
      <p:sp>
        <p:nvSpPr>
          <p:cNvPr id="169" name="Google Shape;16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sp>
        <p:nvSpPr>
          <p:cNvPr id="16" name="Google Shape;16;p15"/>
          <p:cNvSpPr txBox="1"/>
          <p:nvPr>
            <p:ph type="ctrTitle"/>
          </p:nvPr>
        </p:nvSpPr>
        <p:spPr>
          <a:xfrm>
            <a:off x="6441918" y="3329790"/>
            <a:ext cx="4941771" cy="32004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3600"/>
              <a:buFont typeface="Arial"/>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7" name="Google Shape;17;p15"/>
          <p:cNvPicPr preferRelativeResize="0"/>
          <p:nvPr/>
        </p:nvPicPr>
        <p:blipFill rotWithShape="1">
          <a:blip r:embed="rId2">
            <a:alphaModFix/>
          </a:blip>
          <a:srcRect b="-1" l="9358" r="0" t="23650"/>
          <a:stretch/>
        </p:blipFill>
        <p:spPr>
          <a:xfrm>
            <a:off x="0" y="0"/>
            <a:ext cx="9488312" cy="505432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80" name="Shape 80"/>
        <p:cNvGrpSpPr/>
        <p:nvPr/>
      </p:nvGrpSpPr>
      <p:grpSpPr>
        <a:xfrm>
          <a:off x="0" y="0"/>
          <a:ext cx="0" cy="0"/>
          <a:chOff x="0" y="0"/>
          <a:chExt cx="0" cy="0"/>
        </a:xfrm>
      </p:grpSpPr>
      <p:cxnSp>
        <p:nvCxnSpPr>
          <p:cNvPr id="81" name="Google Shape;81;p23"/>
          <p:cNvCxnSpPr/>
          <p:nvPr/>
        </p:nvCxnSpPr>
        <p:spPr>
          <a:xfrm rot="10800000">
            <a:off x="3094182" y="0"/>
            <a:ext cx="1745673" cy="3897745"/>
          </a:xfrm>
          <a:prstGeom prst="straightConnector1">
            <a:avLst/>
          </a:prstGeom>
          <a:noFill/>
          <a:ln cap="flat" cmpd="sng" w="9525">
            <a:solidFill>
              <a:schemeClr val="dk1"/>
            </a:solidFill>
            <a:prstDash val="solid"/>
            <a:miter lim="800000"/>
            <a:headEnd len="sm" w="sm" type="none"/>
            <a:tailEnd len="sm" w="sm" type="none"/>
          </a:ln>
        </p:spPr>
      </p:cxnSp>
      <p:sp>
        <p:nvSpPr>
          <p:cNvPr id="82" name="Google Shape;82;p23"/>
          <p:cNvSpPr txBox="1"/>
          <p:nvPr>
            <p:ph type="title"/>
          </p:nvPr>
        </p:nvSpPr>
        <p:spPr>
          <a:xfrm>
            <a:off x="5476874" y="1671639"/>
            <a:ext cx="5884027" cy="12049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3"/>
          <p:cNvSpPr/>
          <p:nvPr>
            <p:ph idx="2" type="pic"/>
          </p:nvPr>
        </p:nvSpPr>
        <p:spPr>
          <a:xfrm>
            <a:off x="-28230" y="-9144"/>
            <a:ext cx="5481955" cy="6876288"/>
          </a:xfrm>
          <a:prstGeom prst="rect">
            <a:avLst/>
          </a:prstGeom>
          <a:noFill/>
          <a:ln>
            <a:noFill/>
          </a:ln>
        </p:spPr>
      </p:sp>
      <p:sp>
        <p:nvSpPr>
          <p:cNvPr id="84" name="Google Shape;84;p23"/>
          <p:cNvSpPr txBox="1"/>
          <p:nvPr>
            <p:ph idx="11" type="ftr"/>
          </p:nvPr>
        </p:nvSpPr>
        <p:spPr>
          <a:xfrm>
            <a:off x="825500" y="6356349"/>
            <a:ext cx="381922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3"/>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6" name="Google Shape;86;p23"/>
          <p:cNvSpPr txBox="1"/>
          <p:nvPr>
            <p:ph idx="1" type="body"/>
          </p:nvPr>
        </p:nvSpPr>
        <p:spPr>
          <a:xfrm>
            <a:off x="5453725" y="3660774"/>
            <a:ext cx="5907176" cy="2536826"/>
          </a:xfrm>
          <a:prstGeom prst="rect">
            <a:avLst/>
          </a:prstGeom>
          <a:noFill/>
          <a:ln>
            <a:noFill/>
          </a:ln>
        </p:spPr>
        <p:txBody>
          <a:bodyPr anchorCtr="0" anchor="t" bIns="45700" lIns="91425" spcFirstLastPara="1" rIns="91425" wrap="square" tIns="0">
            <a:normAutofit/>
          </a:bodyPr>
          <a:lstStyle>
            <a:lvl1pPr indent="-228600" lvl="0" marL="457200" algn="l">
              <a:lnSpc>
                <a:spcPct val="100000"/>
              </a:lnSpc>
              <a:spcBef>
                <a:spcPts val="1000"/>
              </a:spcBef>
              <a:spcAft>
                <a:spcPts val="0"/>
              </a:spcAft>
              <a:buClr>
                <a:schemeClr val="dk1"/>
              </a:buClr>
              <a:buSzPts val="1800"/>
              <a:buFont typeface="Arial"/>
              <a:buNone/>
              <a:defRPr b="0"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pos="300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bg>
      <p:bgPr>
        <a:solidFill>
          <a:schemeClr val="dk1"/>
        </a:solidFill>
      </p:bgPr>
    </p:bg>
    <p:spTree>
      <p:nvGrpSpPr>
        <p:cNvPr id="87" name="Shape 87"/>
        <p:cNvGrpSpPr/>
        <p:nvPr/>
      </p:nvGrpSpPr>
      <p:grpSpPr>
        <a:xfrm>
          <a:off x="0" y="0"/>
          <a:ext cx="0" cy="0"/>
          <a:chOff x="0" y="0"/>
          <a:chExt cx="0" cy="0"/>
        </a:xfrm>
      </p:grpSpPr>
      <p:sp>
        <p:nvSpPr>
          <p:cNvPr id="88" name="Google Shape;88;p18"/>
          <p:cNvSpPr txBox="1"/>
          <p:nvPr>
            <p:ph type="ctrTitle"/>
          </p:nvPr>
        </p:nvSpPr>
        <p:spPr>
          <a:xfrm>
            <a:off x="6991350" y="487680"/>
            <a:ext cx="4179570" cy="337669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89" name="Google Shape;89;p18"/>
          <p:cNvCxnSpPr/>
          <p:nvPr/>
        </p:nvCxnSpPr>
        <p:spPr>
          <a:xfrm>
            <a:off x="3990667" y="0"/>
            <a:ext cx="1126278" cy="2512291"/>
          </a:xfrm>
          <a:prstGeom prst="straightConnector1">
            <a:avLst/>
          </a:prstGeom>
          <a:noFill/>
          <a:ln cap="flat" cmpd="sng" w="9525">
            <a:solidFill>
              <a:schemeClr val="lt1"/>
            </a:solidFill>
            <a:prstDash val="solid"/>
            <a:miter lim="800000"/>
            <a:headEnd len="sm" w="sm" type="none"/>
            <a:tailEnd len="sm" w="sm" type="none"/>
          </a:ln>
        </p:spPr>
      </p:cxnSp>
      <p:sp>
        <p:nvSpPr>
          <p:cNvPr id="90" name="Google Shape;90;p18"/>
          <p:cNvSpPr/>
          <p:nvPr>
            <p:ph idx="2" type="pic"/>
          </p:nvPr>
        </p:nvSpPr>
        <p:spPr>
          <a:xfrm>
            <a:off x="0" y="-5080"/>
            <a:ext cx="6576291" cy="6872605"/>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type="title">
  <p:cSld name="TITLE">
    <p:bg>
      <p:bgPr>
        <a:solidFill>
          <a:schemeClr val="dk1"/>
        </a:solidFill>
      </p:bgPr>
    </p:bg>
    <p:spTree>
      <p:nvGrpSpPr>
        <p:cNvPr id="91" name="Shape 91"/>
        <p:cNvGrpSpPr/>
        <p:nvPr/>
      </p:nvGrpSpPr>
      <p:grpSpPr>
        <a:xfrm>
          <a:off x="0" y="0"/>
          <a:ext cx="0" cy="0"/>
          <a:chOff x="0" y="0"/>
          <a:chExt cx="0" cy="0"/>
        </a:xfrm>
      </p:grpSpPr>
      <p:sp>
        <p:nvSpPr>
          <p:cNvPr id="92" name="Google Shape;92;p27"/>
          <p:cNvSpPr txBox="1"/>
          <p:nvPr>
            <p:ph type="ctrTitle"/>
          </p:nvPr>
        </p:nvSpPr>
        <p:spPr>
          <a:xfrm>
            <a:off x="4267200" y="1615736"/>
            <a:ext cx="4179570" cy="15247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7"/>
          <p:cNvSpPr txBox="1"/>
          <p:nvPr>
            <p:ph idx="1" type="subTitle"/>
          </p:nvPr>
        </p:nvSpPr>
        <p:spPr>
          <a:xfrm>
            <a:off x="4267200" y="3238103"/>
            <a:ext cx="4179570" cy="2850181"/>
          </a:xfrm>
          <a:prstGeom prst="rect">
            <a:avLst/>
          </a:prstGeom>
          <a:noFill/>
          <a:ln>
            <a:noFill/>
          </a:ln>
        </p:spPr>
        <p:txBody>
          <a:bodyPr anchorCtr="0" anchor="t" bIns="45700" lIns="91425" spcFirstLastPara="1" rIns="91425" wrap="square" tIns="45700">
            <a:normAutofit/>
          </a:bodyPr>
          <a:lstStyle>
            <a:lvl1pPr lvl="0" algn="l">
              <a:lnSpc>
                <a:spcPct val="150000"/>
              </a:lnSpc>
              <a:spcBef>
                <a:spcPts val="1000"/>
              </a:spcBef>
              <a:spcAft>
                <a:spcPts val="0"/>
              </a:spcAft>
              <a:buClr>
                <a:schemeClr val="lt1"/>
              </a:buClr>
              <a:buSzPts val="1800"/>
              <a:buNone/>
              <a:defRPr sz="18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94" name="Google Shape;94;p27"/>
          <p:cNvPicPr preferRelativeResize="0"/>
          <p:nvPr/>
        </p:nvPicPr>
        <p:blipFill rotWithShape="1">
          <a:blip r:embed="rId2">
            <a:alphaModFix/>
          </a:blip>
          <a:srcRect b="0" l="0" r="0" t="0"/>
          <a:stretch/>
        </p:blipFill>
        <p:spPr>
          <a:xfrm>
            <a:off x="0" y="0"/>
            <a:ext cx="3176938" cy="6858000"/>
          </a:xfrm>
          <a:prstGeom prst="rect">
            <a:avLst/>
          </a:prstGeom>
          <a:noFill/>
          <a:ln>
            <a:noFill/>
          </a:ln>
        </p:spPr>
      </p:pic>
      <p:sp>
        <p:nvSpPr>
          <p:cNvPr id="95" name="Google Shape;95;p27"/>
          <p:cNvSpPr txBox="1"/>
          <p:nvPr>
            <p:ph idx="11" type="ftr"/>
          </p:nvPr>
        </p:nvSpPr>
        <p:spPr>
          <a:xfrm>
            <a:off x="4267200" y="6356350"/>
            <a:ext cx="417957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7"/>
          <p:cNvSpPr txBox="1"/>
          <p:nvPr>
            <p:ph idx="12" type="sldNum"/>
          </p:nvPr>
        </p:nvSpPr>
        <p:spPr>
          <a:xfrm>
            <a:off x="9579428" y="6356350"/>
            <a:ext cx="177437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bg>
      <p:bgPr>
        <a:solidFill>
          <a:schemeClr val="accent1"/>
        </a:solidFill>
      </p:bgPr>
    </p:bg>
    <p:spTree>
      <p:nvGrpSpPr>
        <p:cNvPr id="97" name="Shape 97"/>
        <p:cNvGrpSpPr/>
        <p:nvPr/>
      </p:nvGrpSpPr>
      <p:grpSpPr>
        <a:xfrm>
          <a:off x="0" y="0"/>
          <a:ext cx="0" cy="0"/>
          <a:chOff x="0" y="0"/>
          <a:chExt cx="0" cy="0"/>
        </a:xfrm>
      </p:grpSpPr>
      <p:sp>
        <p:nvSpPr>
          <p:cNvPr id="98" name="Google Shape;98;p17"/>
          <p:cNvSpPr txBox="1"/>
          <p:nvPr>
            <p:ph type="ctrTitle"/>
          </p:nvPr>
        </p:nvSpPr>
        <p:spPr>
          <a:xfrm>
            <a:off x="6991350" y="487018"/>
            <a:ext cx="4179570" cy="3377354"/>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600"/>
              <a:buFont typeface="Arial"/>
              <a:buNone/>
              <a:defRPr sz="3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99" name="Google Shape;99;p17"/>
          <p:cNvGrpSpPr/>
          <p:nvPr/>
        </p:nvGrpSpPr>
        <p:grpSpPr>
          <a:xfrm>
            <a:off x="0" y="0"/>
            <a:ext cx="6557818" cy="6858000"/>
            <a:chOff x="0" y="0"/>
            <a:chExt cx="4762501" cy="5186363"/>
          </a:xfrm>
        </p:grpSpPr>
        <p:cxnSp>
          <p:nvCxnSpPr>
            <p:cNvPr id="100" name="Google Shape;100;p17"/>
            <p:cNvCxnSpPr/>
            <p:nvPr/>
          </p:nvCxnSpPr>
          <p:spPr>
            <a:xfrm rot="10800000">
              <a:off x="0" y="876300"/>
              <a:ext cx="4762500" cy="1628775"/>
            </a:xfrm>
            <a:prstGeom prst="straightConnector1">
              <a:avLst/>
            </a:prstGeom>
            <a:noFill/>
            <a:ln cap="flat" cmpd="sng" w="9525">
              <a:solidFill>
                <a:schemeClr val="dk1"/>
              </a:solidFill>
              <a:prstDash val="solid"/>
              <a:miter lim="800000"/>
              <a:headEnd len="sm" w="sm" type="none"/>
              <a:tailEnd len="sm" w="sm" type="none"/>
            </a:ln>
          </p:spPr>
        </p:cxnSp>
        <p:cxnSp>
          <p:nvCxnSpPr>
            <p:cNvPr id="101" name="Google Shape;101;p17"/>
            <p:cNvCxnSpPr/>
            <p:nvPr/>
          </p:nvCxnSpPr>
          <p:spPr>
            <a:xfrm rot="10800000">
              <a:off x="2638425" y="0"/>
              <a:ext cx="2124076" cy="5186363"/>
            </a:xfrm>
            <a:prstGeom prst="straightConnector1">
              <a:avLst/>
            </a:prstGeom>
            <a:noFill/>
            <a:ln cap="flat" cmpd="sng" w="9525">
              <a:solidFill>
                <a:schemeClr val="dk1"/>
              </a:solidFill>
              <a:prstDash val="solid"/>
              <a:miter lim="800000"/>
              <a:headEnd len="sm" w="sm" type="none"/>
              <a:tailEnd len="sm" w="sm"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obj">
  <p:cSld name="OBJECT">
    <p:bg>
      <p:bgPr>
        <a:solidFill>
          <a:schemeClr val="dk1"/>
        </a:solidFill>
      </p:bgPr>
    </p:bg>
    <p:spTree>
      <p:nvGrpSpPr>
        <p:cNvPr id="18" name="Shape 18"/>
        <p:cNvGrpSpPr/>
        <p:nvPr/>
      </p:nvGrpSpPr>
      <p:grpSpPr>
        <a:xfrm>
          <a:off x="0" y="0"/>
          <a:ext cx="0" cy="0"/>
          <a:chOff x="0" y="0"/>
          <a:chExt cx="0" cy="0"/>
        </a:xfrm>
      </p:grpSpPr>
      <p:pic>
        <p:nvPicPr>
          <p:cNvPr id="19" name="Google Shape;19;p16"/>
          <p:cNvPicPr preferRelativeResize="0"/>
          <p:nvPr/>
        </p:nvPicPr>
        <p:blipFill rotWithShape="1">
          <a:blip r:embed="rId2">
            <a:alphaModFix/>
          </a:blip>
          <a:srcRect b="23070" l="0" r="28339" t="18301"/>
          <a:stretch/>
        </p:blipFill>
        <p:spPr>
          <a:xfrm>
            <a:off x="4229100" y="0"/>
            <a:ext cx="7962901" cy="6858000"/>
          </a:xfrm>
          <a:prstGeom prst="rect">
            <a:avLst/>
          </a:prstGeom>
          <a:noFill/>
          <a:ln>
            <a:noFill/>
          </a:ln>
        </p:spPr>
      </p:pic>
      <p:sp>
        <p:nvSpPr>
          <p:cNvPr id="20" name="Google Shape;20;p16"/>
          <p:cNvSpPr txBox="1"/>
          <p:nvPr>
            <p:ph type="title"/>
          </p:nvPr>
        </p:nvSpPr>
        <p:spPr>
          <a:xfrm>
            <a:off x="1333500" y="1020445"/>
            <a:ext cx="2895600"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800"/>
              <a:buFont typeface="Arial"/>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6"/>
          <p:cNvSpPr txBox="1"/>
          <p:nvPr>
            <p:ph idx="1" type="body"/>
          </p:nvPr>
        </p:nvSpPr>
        <p:spPr>
          <a:xfrm>
            <a:off x="1333500" y="2674013"/>
            <a:ext cx="2895600" cy="3269589"/>
          </a:xfrm>
          <a:prstGeom prst="rect">
            <a:avLst/>
          </a:prstGeom>
          <a:noFill/>
          <a:ln>
            <a:noFill/>
          </a:ln>
        </p:spPr>
        <p:txBody>
          <a:bodyPr anchorCtr="0" anchor="t" bIns="45700" lIns="91425" spcFirstLastPara="1" rIns="91425" wrap="square" tIns="45700">
            <a:normAutofit/>
          </a:bodyPr>
          <a:lstStyle>
            <a:lvl1pPr indent="-228600" lvl="0" marL="457200" algn="l">
              <a:lnSpc>
                <a:spcPct val="140000"/>
              </a:lnSpc>
              <a:spcBef>
                <a:spcPts val="1000"/>
              </a:spcBef>
              <a:spcAft>
                <a:spcPts val="0"/>
              </a:spcAft>
              <a:buClr>
                <a:schemeClr val="lt1"/>
              </a:buClr>
              <a:buSzPts val="1800"/>
              <a:buNone/>
              <a:defRPr sz="1800">
                <a:solidFill>
                  <a:schemeClr val="lt1"/>
                </a:solidFill>
              </a:defRPr>
            </a:lvl1pPr>
            <a:lvl2pPr indent="-228600" lvl="1" marL="914400" algn="l">
              <a:lnSpc>
                <a:spcPct val="140000"/>
              </a:lnSpc>
              <a:spcBef>
                <a:spcPts val="1000"/>
              </a:spcBef>
              <a:spcAft>
                <a:spcPts val="0"/>
              </a:spcAft>
              <a:buClr>
                <a:schemeClr val="lt1"/>
              </a:buClr>
              <a:buSzPts val="1800"/>
              <a:buNone/>
              <a:defRPr sz="1800">
                <a:solidFill>
                  <a:schemeClr val="lt1"/>
                </a:solidFill>
              </a:defRPr>
            </a:lvl2pPr>
            <a:lvl3pPr indent="-228600" lvl="2" marL="1371600" algn="l">
              <a:lnSpc>
                <a:spcPct val="140000"/>
              </a:lnSpc>
              <a:spcBef>
                <a:spcPts val="1000"/>
              </a:spcBef>
              <a:spcAft>
                <a:spcPts val="0"/>
              </a:spcAft>
              <a:buClr>
                <a:schemeClr val="lt1"/>
              </a:buClr>
              <a:buSzPts val="1800"/>
              <a:buNone/>
              <a:defRPr sz="1800">
                <a:solidFill>
                  <a:schemeClr val="lt1"/>
                </a:solidFill>
              </a:defRPr>
            </a:lvl3pPr>
            <a:lvl4pPr indent="-228600" lvl="3" marL="1828800" algn="l">
              <a:lnSpc>
                <a:spcPct val="140000"/>
              </a:lnSpc>
              <a:spcBef>
                <a:spcPts val="1000"/>
              </a:spcBef>
              <a:spcAft>
                <a:spcPts val="0"/>
              </a:spcAft>
              <a:buClr>
                <a:schemeClr val="lt1"/>
              </a:buClr>
              <a:buSzPts val="1800"/>
              <a:buNone/>
              <a:defRPr sz="1800">
                <a:solidFill>
                  <a:schemeClr val="lt1"/>
                </a:solidFill>
              </a:defRPr>
            </a:lvl4pPr>
            <a:lvl5pPr indent="-228600" lvl="4" marL="2286000" algn="l">
              <a:lnSpc>
                <a:spcPct val="140000"/>
              </a:lnSpc>
              <a:spcBef>
                <a:spcPts val="1000"/>
              </a:spcBef>
              <a:spcAft>
                <a:spcPts val="0"/>
              </a:spcAft>
              <a:buClr>
                <a:schemeClr val="lt1"/>
              </a:buClr>
              <a:buSzPts val="1800"/>
              <a:buNone/>
              <a:defRPr sz="18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16"/>
          <p:cNvSpPr txBox="1"/>
          <p:nvPr>
            <p:ph idx="11" type="ftr"/>
          </p:nvPr>
        </p:nvSpPr>
        <p:spPr>
          <a:xfrm>
            <a:off x="1333500" y="6356349"/>
            <a:ext cx="381922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6"/>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2">
  <p:cSld name="Table 2">
    <p:bg>
      <p:bgPr>
        <a:solidFill>
          <a:schemeClr val="lt1"/>
        </a:solidFill>
      </p:bgPr>
    </p:bg>
    <p:spTree>
      <p:nvGrpSpPr>
        <p:cNvPr id="24" name="Shape 24"/>
        <p:cNvGrpSpPr/>
        <p:nvPr/>
      </p:nvGrpSpPr>
      <p:grpSpPr>
        <a:xfrm>
          <a:off x="0" y="0"/>
          <a:ext cx="0" cy="0"/>
          <a:chOff x="0" y="0"/>
          <a:chExt cx="0" cy="0"/>
        </a:xfrm>
      </p:grpSpPr>
      <p:grpSp>
        <p:nvGrpSpPr>
          <p:cNvPr id="25" name="Google Shape;25;p26"/>
          <p:cNvGrpSpPr/>
          <p:nvPr/>
        </p:nvGrpSpPr>
        <p:grpSpPr>
          <a:xfrm>
            <a:off x="0" y="0"/>
            <a:ext cx="2590800" cy="1027906"/>
            <a:chOff x="0" y="0"/>
            <a:chExt cx="2590800" cy="1027906"/>
          </a:xfrm>
        </p:grpSpPr>
        <p:cxnSp>
          <p:nvCxnSpPr>
            <p:cNvPr id="26" name="Google Shape;26;p26"/>
            <p:cNvCxnSpPr/>
            <p:nvPr/>
          </p:nvCxnSpPr>
          <p:spPr>
            <a:xfrm flipH="1" rot="10800000">
              <a:off x="0" y="0"/>
              <a:ext cx="2590800" cy="762000"/>
            </a:xfrm>
            <a:prstGeom prst="straightConnector1">
              <a:avLst/>
            </a:prstGeom>
            <a:noFill/>
            <a:ln cap="flat" cmpd="sng" w="9525">
              <a:solidFill>
                <a:schemeClr val="dk1"/>
              </a:solidFill>
              <a:prstDash val="solid"/>
              <a:miter lim="800000"/>
              <a:headEnd len="sm" w="sm" type="none"/>
              <a:tailEnd len="sm" w="sm" type="none"/>
            </a:ln>
          </p:spPr>
        </p:cxnSp>
        <p:cxnSp>
          <p:nvCxnSpPr>
            <p:cNvPr id="27" name="Google Shape;27;p26"/>
            <p:cNvCxnSpPr/>
            <p:nvPr/>
          </p:nvCxnSpPr>
          <p:spPr>
            <a:xfrm flipH="1">
              <a:off x="0" y="0"/>
              <a:ext cx="704850" cy="1027906"/>
            </a:xfrm>
            <a:prstGeom prst="straightConnector1">
              <a:avLst/>
            </a:prstGeom>
            <a:noFill/>
            <a:ln cap="flat" cmpd="sng" w="9525">
              <a:solidFill>
                <a:schemeClr val="dk1"/>
              </a:solidFill>
              <a:prstDash val="solid"/>
              <a:miter lim="800000"/>
              <a:headEnd len="sm" w="sm" type="none"/>
              <a:tailEnd len="sm" w="sm" type="none"/>
            </a:ln>
          </p:spPr>
        </p:cxnSp>
      </p:grpSp>
      <p:sp>
        <p:nvSpPr>
          <p:cNvPr id="28" name="Google Shape;28;p26"/>
          <p:cNvSpPr txBox="1"/>
          <p:nvPr>
            <p:ph type="title"/>
          </p:nvPr>
        </p:nvSpPr>
        <p:spPr>
          <a:xfrm>
            <a:off x="838200" y="353550"/>
            <a:ext cx="10515600" cy="1325563"/>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6"/>
          <p:cNvSpPr txBox="1"/>
          <p:nvPr>
            <p:ph idx="11" type="ftr"/>
          </p:nvPr>
        </p:nvSpPr>
        <p:spPr>
          <a:xfrm>
            <a:off x="838200" y="6356349"/>
            <a:ext cx="381922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6"/>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bg>
      <p:bgPr>
        <a:solidFill>
          <a:schemeClr val="accent1"/>
        </a:solidFill>
      </p:bgPr>
    </p:bg>
    <p:spTree>
      <p:nvGrpSpPr>
        <p:cNvPr id="31" name="Shape 31"/>
        <p:cNvGrpSpPr/>
        <p:nvPr/>
      </p:nvGrpSpPr>
      <p:grpSpPr>
        <a:xfrm>
          <a:off x="0" y="0"/>
          <a:ext cx="0" cy="0"/>
          <a:chOff x="0" y="0"/>
          <a:chExt cx="0" cy="0"/>
        </a:xfrm>
      </p:grpSpPr>
      <p:sp>
        <p:nvSpPr>
          <p:cNvPr id="32" name="Google Shape;32;p25"/>
          <p:cNvSpPr txBox="1"/>
          <p:nvPr>
            <p:ph type="title"/>
          </p:nvPr>
        </p:nvSpPr>
        <p:spPr>
          <a:xfrm>
            <a:off x="838200" y="337192"/>
            <a:ext cx="5655197" cy="199786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5"/>
          <p:cNvSpPr txBox="1"/>
          <p:nvPr>
            <p:ph idx="1" type="body"/>
          </p:nvPr>
        </p:nvSpPr>
        <p:spPr>
          <a:xfrm>
            <a:off x="838200" y="2705177"/>
            <a:ext cx="5733772" cy="448990"/>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 name="Google Shape;34;p25"/>
          <p:cNvSpPr txBox="1"/>
          <p:nvPr>
            <p:ph idx="2" type="body"/>
          </p:nvPr>
        </p:nvSpPr>
        <p:spPr>
          <a:xfrm>
            <a:off x="838199" y="3154166"/>
            <a:ext cx="5733773" cy="303273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Font typeface="Arial"/>
              <a:buChar char="•"/>
              <a:defRPr sz="1800"/>
            </a:lvl1pPr>
            <a:lvl2pPr indent="-342900" lvl="1" marL="914400" algn="l">
              <a:lnSpc>
                <a:spcPct val="100000"/>
              </a:lnSpc>
              <a:spcBef>
                <a:spcPts val="500"/>
              </a:spcBef>
              <a:spcAft>
                <a:spcPts val="0"/>
              </a:spcAft>
              <a:buClr>
                <a:schemeClr val="dk1"/>
              </a:buClr>
              <a:buSzPts val="1800"/>
              <a:buFont typeface="Arial"/>
              <a:buChar char="•"/>
              <a:defRPr sz="1800"/>
            </a:lvl2pPr>
            <a:lvl3pPr indent="-342900" lvl="2" marL="1371600" algn="l">
              <a:lnSpc>
                <a:spcPct val="100000"/>
              </a:lnSpc>
              <a:spcBef>
                <a:spcPts val="500"/>
              </a:spcBef>
              <a:spcAft>
                <a:spcPts val="0"/>
              </a:spcAft>
              <a:buClr>
                <a:schemeClr val="dk1"/>
              </a:buClr>
              <a:buSzPts val="1800"/>
              <a:buFont typeface="Arial"/>
              <a:buChar char="•"/>
              <a:defRPr sz="1800"/>
            </a:lvl3pPr>
            <a:lvl4pPr indent="-342900" lvl="3" marL="1828800" algn="l">
              <a:lnSpc>
                <a:spcPct val="100000"/>
              </a:lnSpc>
              <a:spcBef>
                <a:spcPts val="500"/>
              </a:spcBef>
              <a:spcAft>
                <a:spcPts val="0"/>
              </a:spcAft>
              <a:buClr>
                <a:schemeClr val="dk1"/>
              </a:buClr>
              <a:buSzPts val="1800"/>
              <a:buFont typeface="Arial"/>
              <a:buChar char="•"/>
              <a:defRPr sz="1800"/>
            </a:lvl4pPr>
            <a:lvl5pPr indent="-342900" lvl="4" marL="2286000" algn="l">
              <a:lnSpc>
                <a:spcPct val="100000"/>
              </a:lnSpc>
              <a:spcBef>
                <a:spcPts val="5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25"/>
          <p:cNvSpPr txBox="1"/>
          <p:nvPr>
            <p:ph idx="3" type="body"/>
          </p:nvPr>
        </p:nvSpPr>
        <p:spPr>
          <a:xfrm>
            <a:off x="7887108" y="2705177"/>
            <a:ext cx="3943627" cy="448989"/>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 name="Google Shape;36;p25"/>
          <p:cNvSpPr txBox="1"/>
          <p:nvPr>
            <p:ph idx="4" type="body"/>
          </p:nvPr>
        </p:nvSpPr>
        <p:spPr>
          <a:xfrm>
            <a:off x="7887107" y="3164867"/>
            <a:ext cx="3943627" cy="3032733"/>
          </a:xfrm>
          <a:prstGeom prst="rect">
            <a:avLst/>
          </a:prstGeom>
          <a:noFill/>
          <a:ln>
            <a:noFill/>
          </a:ln>
        </p:spPr>
        <p:txBody>
          <a:bodyPr anchorCtr="0" anchor="t" bIns="45700" lIns="91425" spcFirstLastPara="1" rIns="91425" wrap="square" tIns="0">
            <a:normAutofit/>
          </a:bodyPr>
          <a:lstStyle>
            <a:lvl1pPr indent="-228600" lvl="0" marL="457200" algn="l">
              <a:lnSpc>
                <a:spcPct val="100000"/>
              </a:lnSpc>
              <a:spcBef>
                <a:spcPts val="1000"/>
              </a:spcBef>
              <a:spcAft>
                <a:spcPts val="0"/>
              </a:spcAft>
              <a:buClr>
                <a:schemeClr val="dk1"/>
              </a:buClr>
              <a:buSzPts val="1800"/>
              <a:buFont typeface="Arial"/>
              <a:buNone/>
              <a:defRPr b="0"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5"/>
          <p:cNvSpPr txBox="1"/>
          <p:nvPr>
            <p:ph idx="11" type="ftr"/>
          </p:nvPr>
        </p:nvSpPr>
        <p:spPr>
          <a:xfrm>
            <a:off x="843986"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39" name="Google Shape;39;p25"/>
          <p:cNvPicPr preferRelativeResize="0"/>
          <p:nvPr/>
        </p:nvPicPr>
        <p:blipFill rotWithShape="1">
          <a:blip r:embed="rId2">
            <a:alphaModFix/>
          </a:blip>
          <a:srcRect b="73496" l="18645" r="28732" t="319"/>
          <a:stretch/>
        </p:blipFill>
        <p:spPr>
          <a:xfrm flipH="1" rot="10800000">
            <a:off x="6308436" y="-11"/>
            <a:ext cx="5883564" cy="23664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bg>
      <p:bgPr>
        <a:solidFill>
          <a:schemeClr val="dk1"/>
        </a:solidFill>
      </p:bgPr>
    </p:bg>
    <p:spTree>
      <p:nvGrpSpPr>
        <p:cNvPr id="40" name="Shape 40"/>
        <p:cNvGrpSpPr/>
        <p:nvPr/>
      </p:nvGrpSpPr>
      <p:grpSpPr>
        <a:xfrm>
          <a:off x="0" y="0"/>
          <a:ext cx="0" cy="0"/>
          <a:chOff x="0" y="0"/>
          <a:chExt cx="0" cy="0"/>
        </a:xfrm>
      </p:grpSpPr>
      <p:sp>
        <p:nvSpPr>
          <p:cNvPr id="41" name="Google Shape;41;p20"/>
          <p:cNvSpPr txBox="1"/>
          <p:nvPr>
            <p:ph type="ctrTitle"/>
          </p:nvPr>
        </p:nvSpPr>
        <p:spPr>
          <a:xfrm>
            <a:off x="6991350" y="406400"/>
            <a:ext cx="4179570" cy="345797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2" name="Google Shape;42;p20"/>
          <p:cNvPicPr preferRelativeResize="0"/>
          <p:nvPr/>
        </p:nvPicPr>
        <p:blipFill rotWithShape="1">
          <a:blip r:embed="rId2">
            <a:alphaModFix/>
          </a:blip>
          <a:srcRect b="0" l="0" r="0" t="0"/>
          <a:stretch/>
        </p:blipFill>
        <p:spPr>
          <a:xfrm>
            <a:off x="0" y="828675"/>
            <a:ext cx="5876925" cy="52006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Introduction">
    <p:spTree>
      <p:nvGrpSpPr>
        <p:cNvPr id="43" name="Shape 43"/>
        <p:cNvGrpSpPr/>
        <p:nvPr/>
      </p:nvGrpSpPr>
      <p:grpSpPr>
        <a:xfrm>
          <a:off x="0" y="0"/>
          <a:ext cx="0" cy="0"/>
          <a:chOff x="0" y="0"/>
          <a:chExt cx="0" cy="0"/>
        </a:xfrm>
      </p:grpSpPr>
      <p:sp>
        <p:nvSpPr>
          <p:cNvPr id="44" name="Google Shape;44;p19"/>
          <p:cNvSpPr txBox="1"/>
          <p:nvPr>
            <p:ph type="title"/>
          </p:nvPr>
        </p:nvSpPr>
        <p:spPr>
          <a:xfrm>
            <a:off x="1322318" y="268360"/>
            <a:ext cx="7288282" cy="212117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9"/>
          <p:cNvSpPr txBox="1"/>
          <p:nvPr>
            <p:ph idx="1" type="body"/>
          </p:nvPr>
        </p:nvSpPr>
        <p:spPr>
          <a:xfrm>
            <a:off x="1322388" y="2763078"/>
            <a:ext cx="7288212" cy="340705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800"/>
              <a:buFont typeface="Arial"/>
              <a:buNone/>
              <a:defRPr b="1"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46" name="Google Shape;46;p19"/>
          <p:cNvGrpSpPr/>
          <p:nvPr/>
        </p:nvGrpSpPr>
        <p:grpSpPr>
          <a:xfrm>
            <a:off x="9096374" y="-25401"/>
            <a:ext cx="3095625" cy="6883401"/>
            <a:chOff x="9096375" y="-25401"/>
            <a:chExt cx="3095625" cy="6883401"/>
          </a:xfrm>
        </p:grpSpPr>
        <p:cxnSp>
          <p:nvCxnSpPr>
            <p:cNvPr id="47" name="Google Shape;47;p19"/>
            <p:cNvCxnSpPr/>
            <p:nvPr/>
          </p:nvCxnSpPr>
          <p:spPr>
            <a:xfrm>
              <a:off x="9096375" y="1497012"/>
              <a:ext cx="3095625" cy="0"/>
            </a:xfrm>
            <a:prstGeom prst="straightConnector1">
              <a:avLst/>
            </a:prstGeom>
            <a:noFill/>
            <a:ln cap="flat" cmpd="sng" w="9525">
              <a:solidFill>
                <a:schemeClr val="dk1"/>
              </a:solidFill>
              <a:prstDash val="solid"/>
              <a:miter lim="800000"/>
              <a:headEnd len="sm" w="sm" type="none"/>
              <a:tailEnd len="sm" w="sm" type="none"/>
            </a:ln>
          </p:spPr>
        </p:cxnSp>
        <p:cxnSp>
          <p:nvCxnSpPr>
            <p:cNvPr id="48" name="Google Shape;48;p19"/>
            <p:cNvCxnSpPr/>
            <p:nvPr/>
          </p:nvCxnSpPr>
          <p:spPr>
            <a:xfrm flipH="1">
              <a:off x="9381744" y="-25401"/>
              <a:ext cx="2810256" cy="6883401"/>
            </a:xfrm>
            <a:prstGeom prst="straightConnector1">
              <a:avLst/>
            </a:prstGeom>
            <a:noFill/>
            <a:ln cap="flat" cmpd="sng" w="9525">
              <a:solidFill>
                <a:schemeClr val="dk1"/>
              </a:solidFill>
              <a:prstDash val="solid"/>
              <a:miter lim="800000"/>
              <a:headEnd len="sm" w="sm" type="none"/>
              <a:tailEnd len="sm" w="sm" type="none"/>
            </a:ln>
          </p:spPr>
        </p:cxnSp>
      </p:grpSp>
      <p:cxnSp>
        <p:nvCxnSpPr>
          <p:cNvPr id="49" name="Google Shape;49;p19"/>
          <p:cNvCxnSpPr/>
          <p:nvPr/>
        </p:nvCxnSpPr>
        <p:spPr>
          <a:xfrm flipH="1" rot="10800000">
            <a:off x="-1" y="-25403"/>
            <a:ext cx="1210573" cy="2048161"/>
          </a:xfrm>
          <a:prstGeom prst="straightConnector1">
            <a:avLst/>
          </a:prstGeom>
          <a:noFill/>
          <a:ln cap="flat" cmpd="sng" w="9525">
            <a:solidFill>
              <a:schemeClr val="dk1"/>
            </a:solidFill>
            <a:prstDash val="solid"/>
            <a:miter lim="800000"/>
            <a:headEnd len="sm" w="sm" type="none"/>
            <a:tailEnd len="sm" w="sm" type="none"/>
          </a:ln>
        </p:spPr>
      </p:cxnSp>
      <p:sp>
        <p:nvSpPr>
          <p:cNvPr id="50" name="Google Shape;50;p19"/>
          <p:cNvSpPr txBox="1"/>
          <p:nvPr>
            <p:ph idx="11" type="ftr"/>
          </p:nvPr>
        </p:nvSpPr>
        <p:spPr>
          <a:xfrm>
            <a:off x="1333500" y="6356349"/>
            <a:ext cx="381922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9"/>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1">
  <p:cSld name="Two Content 1">
    <p:bg>
      <p:bgPr>
        <a:solidFill>
          <a:schemeClr val="accent1"/>
        </a:solidFill>
      </p:bgPr>
    </p:bg>
    <p:spTree>
      <p:nvGrpSpPr>
        <p:cNvPr id="52" name="Shape 52"/>
        <p:cNvGrpSpPr/>
        <p:nvPr/>
      </p:nvGrpSpPr>
      <p:grpSpPr>
        <a:xfrm>
          <a:off x="0" y="0"/>
          <a:ext cx="0" cy="0"/>
          <a:chOff x="0" y="0"/>
          <a:chExt cx="0" cy="0"/>
        </a:xfrm>
      </p:grpSpPr>
      <p:pic>
        <p:nvPicPr>
          <p:cNvPr id="53" name="Google Shape;53;p21"/>
          <p:cNvPicPr preferRelativeResize="0"/>
          <p:nvPr/>
        </p:nvPicPr>
        <p:blipFill rotWithShape="1">
          <a:blip r:embed="rId2">
            <a:alphaModFix/>
          </a:blip>
          <a:srcRect b="22673" l="39434" r="0" t="20278"/>
          <a:stretch/>
        </p:blipFill>
        <p:spPr>
          <a:xfrm>
            <a:off x="25785" y="0"/>
            <a:ext cx="4093633" cy="3912394"/>
          </a:xfrm>
          <a:prstGeom prst="rect">
            <a:avLst/>
          </a:prstGeom>
          <a:noFill/>
          <a:ln>
            <a:noFill/>
          </a:ln>
        </p:spPr>
      </p:pic>
      <p:sp>
        <p:nvSpPr>
          <p:cNvPr id="54" name="Google Shape;54;p21"/>
          <p:cNvSpPr txBox="1"/>
          <p:nvPr>
            <p:ph type="title"/>
          </p:nvPr>
        </p:nvSpPr>
        <p:spPr>
          <a:xfrm>
            <a:off x="2933700" y="568961"/>
            <a:ext cx="8420100" cy="17808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1"/>
          <p:cNvSpPr txBox="1"/>
          <p:nvPr>
            <p:ph idx="1" type="body"/>
          </p:nvPr>
        </p:nvSpPr>
        <p:spPr>
          <a:xfrm>
            <a:off x="2933700" y="2797255"/>
            <a:ext cx="3924300" cy="46449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p21"/>
          <p:cNvSpPr txBox="1"/>
          <p:nvPr>
            <p:ph idx="2" type="body"/>
          </p:nvPr>
        </p:nvSpPr>
        <p:spPr>
          <a:xfrm>
            <a:off x="2933700" y="3251596"/>
            <a:ext cx="3943627" cy="3234264"/>
          </a:xfrm>
          <a:prstGeom prst="rect">
            <a:avLst/>
          </a:prstGeom>
          <a:noFill/>
          <a:ln>
            <a:noFill/>
          </a:ln>
        </p:spPr>
        <p:txBody>
          <a:bodyPr anchorCtr="0" anchor="t" bIns="45700" lIns="91425" spcFirstLastPara="1" rIns="91425" wrap="square" tIns="0">
            <a:normAutofit/>
          </a:bodyPr>
          <a:lstStyle>
            <a:lvl1pPr indent="-228600" lvl="0" marL="457200" algn="l">
              <a:lnSpc>
                <a:spcPct val="100000"/>
              </a:lnSpc>
              <a:spcBef>
                <a:spcPts val="1000"/>
              </a:spcBef>
              <a:spcAft>
                <a:spcPts val="0"/>
              </a:spcAft>
              <a:buClr>
                <a:schemeClr val="dk1"/>
              </a:buClr>
              <a:buSzPts val="1800"/>
              <a:buFont typeface="Arial"/>
              <a:buNone/>
              <a:defRPr b="0"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21"/>
          <p:cNvSpPr txBox="1"/>
          <p:nvPr>
            <p:ph idx="3" type="body"/>
          </p:nvPr>
        </p:nvSpPr>
        <p:spPr>
          <a:xfrm>
            <a:off x="7410173" y="2797255"/>
            <a:ext cx="3943627" cy="46449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 name="Google Shape;58;p21"/>
          <p:cNvSpPr txBox="1"/>
          <p:nvPr>
            <p:ph idx="4" type="body"/>
          </p:nvPr>
        </p:nvSpPr>
        <p:spPr>
          <a:xfrm>
            <a:off x="7410173" y="3251595"/>
            <a:ext cx="3943627" cy="3234264"/>
          </a:xfrm>
          <a:prstGeom prst="rect">
            <a:avLst/>
          </a:prstGeom>
          <a:noFill/>
          <a:ln>
            <a:noFill/>
          </a:ln>
        </p:spPr>
        <p:txBody>
          <a:bodyPr anchorCtr="0" anchor="t" bIns="45700" lIns="91425" spcFirstLastPara="1" rIns="91425" wrap="square" tIns="0">
            <a:normAutofit/>
          </a:bodyPr>
          <a:lstStyle>
            <a:lvl1pPr indent="-228600" lvl="0" marL="457200" algn="l">
              <a:lnSpc>
                <a:spcPct val="100000"/>
              </a:lnSpc>
              <a:spcBef>
                <a:spcPts val="1000"/>
              </a:spcBef>
              <a:spcAft>
                <a:spcPts val="0"/>
              </a:spcAft>
              <a:buClr>
                <a:schemeClr val="dk1"/>
              </a:buClr>
              <a:buSzPts val="1800"/>
              <a:buFont typeface="Arial"/>
              <a:buNone/>
              <a:defRPr b="0"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21"/>
          <p:cNvSpPr txBox="1"/>
          <p:nvPr>
            <p:ph idx="11" type="ftr"/>
          </p:nvPr>
        </p:nvSpPr>
        <p:spPr>
          <a:xfrm>
            <a:off x="2969260" y="6356349"/>
            <a:ext cx="381922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1"/>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2">
  <p:cSld name="Two Content 2">
    <p:bg>
      <p:bgPr>
        <a:solidFill>
          <a:schemeClr val="lt1"/>
        </a:solidFill>
      </p:bgPr>
    </p:bg>
    <p:spTree>
      <p:nvGrpSpPr>
        <p:cNvPr id="61" name="Shape 61"/>
        <p:cNvGrpSpPr/>
        <p:nvPr/>
      </p:nvGrpSpPr>
      <p:grpSpPr>
        <a:xfrm>
          <a:off x="0" y="0"/>
          <a:ext cx="0" cy="0"/>
          <a:chOff x="0" y="0"/>
          <a:chExt cx="0" cy="0"/>
        </a:xfrm>
      </p:grpSpPr>
      <p:sp>
        <p:nvSpPr>
          <p:cNvPr id="62" name="Google Shape;62;p22"/>
          <p:cNvSpPr txBox="1"/>
          <p:nvPr>
            <p:ph type="title"/>
          </p:nvPr>
        </p:nvSpPr>
        <p:spPr>
          <a:xfrm>
            <a:off x="1341120" y="558801"/>
            <a:ext cx="9953308" cy="17808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63" name="Google Shape;63;p22"/>
          <p:cNvGrpSpPr/>
          <p:nvPr/>
        </p:nvGrpSpPr>
        <p:grpSpPr>
          <a:xfrm>
            <a:off x="4429817" y="0"/>
            <a:ext cx="7762183" cy="2754814"/>
            <a:chOff x="7334250" y="0"/>
            <a:chExt cx="4857750" cy="1724025"/>
          </a:xfrm>
        </p:grpSpPr>
        <p:cxnSp>
          <p:nvCxnSpPr>
            <p:cNvPr id="64" name="Google Shape;64;p22"/>
            <p:cNvCxnSpPr/>
            <p:nvPr/>
          </p:nvCxnSpPr>
          <p:spPr>
            <a:xfrm rot="10800000">
              <a:off x="7334250" y="0"/>
              <a:ext cx="4857750" cy="762000"/>
            </a:xfrm>
            <a:prstGeom prst="straightConnector1">
              <a:avLst/>
            </a:prstGeom>
            <a:noFill/>
            <a:ln cap="flat" cmpd="sng" w="9525">
              <a:solidFill>
                <a:schemeClr val="dk1"/>
              </a:solidFill>
              <a:prstDash val="solid"/>
              <a:miter lim="800000"/>
              <a:headEnd len="sm" w="sm" type="none"/>
              <a:tailEnd len="sm" w="sm" type="none"/>
            </a:ln>
          </p:spPr>
        </p:cxnSp>
        <p:cxnSp>
          <p:nvCxnSpPr>
            <p:cNvPr id="65" name="Google Shape;65;p22"/>
            <p:cNvCxnSpPr/>
            <p:nvPr/>
          </p:nvCxnSpPr>
          <p:spPr>
            <a:xfrm>
              <a:off x="11487150" y="0"/>
              <a:ext cx="704850" cy="1724025"/>
            </a:xfrm>
            <a:prstGeom prst="straightConnector1">
              <a:avLst/>
            </a:prstGeom>
            <a:noFill/>
            <a:ln cap="flat" cmpd="sng" w="9525">
              <a:solidFill>
                <a:schemeClr val="dk1"/>
              </a:solidFill>
              <a:prstDash val="solid"/>
              <a:miter lim="800000"/>
              <a:headEnd len="sm" w="sm" type="none"/>
              <a:tailEnd len="sm" w="sm" type="none"/>
            </a:ln>
          </p:spPr>
        </p:cxnSp>
      </p:grpSp>
      <p:sp>
        <p:nvSpPr>
          <p:cNvPr id="66" name="Google Shape;66;p22"/>
          <p:cNvSpPr txBox="1"/>
          <p:nvPr>
            <p:ph idx="1" type="body"/>
          </p:nvPr>
        </p:nvSpPr>
        <p:spPr>
          <a:xfrm>
            <a:off x="1341120" y="2960877"/>
            <a:ext cx="2722880" cy="35128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7" name="Google Shape;67;p22"/>
          <p:cNvSpPr txBox="1"/>
          <p:nvPr>
            <p:ph idx="2" type="body"/>
          </p:nvPr>
        </p:nvSpPr>
        <p:spPr>
          <a:xfrm>
            <a:off x="1341120" y="3392035"/>
            <a:ext cx="2722880" cy="2907164"/>
          </a:xfrm>
          <a:prstGeom prst="rect">
            <a:avLst/>
          </a:prstGeom>
          <a:noFill/>
          <a:ln>
            <a:noFill/>
          </a:ln>
        </p:spPr>
        <p:txBody>
          <a:bodyPr anchorCtr="0" anchor="t" bIns="45700" lIns="91425" spcFirstLastPara="1" rIns="91425" wrap="square" tIns="0">
            <a:normAutofit/>
          </a:bodyPr>
          <a:lstStyle>
            <a:lvl1pPr indent="-342900" lvl="0" marL="457200" algn="l">
              <a:lnSpc>
                <a:spcPct val="100000"/>
              </a:lnSpc>
              <a:spcBef>
                <a:spcPts val="1000"/>
              </a:spcBef>
              <a:spcAft>
                <a:spcPts val="0"/>
              </a:spcAft>
              <a:buClr>
                <a:schemeClr val="dk1"/>
              </a:buClr>
              <a:buSzPts val="1800"/>
              <a:buFont typeface="Arial"/>
              <a:buAutoNum type="arabicPeriod"/>
              <a:defRPr b="0" sz="1800"/>
            </a:lvl1pPr>
            <a:lvl2pPr indent="-342900" lvl="1" marL="914400" algn="l">
              <a:lnSpc>
                <a:spcPct val="100000"/>
              </a:lnSpc>
              <a:spcBef>
                <a:spcPts val="1000"/>
              </a:spcBef>
              <a:spcAft>
                <a:spcPts val="0"/>
              </a:spcAft>
              <a:buClr>
                <a:schemeClr val="dk1"/>
              </a:buClr>
              <a:buSzPts val="1800"/>
              <a:buFont typeface="Arial"/>
              <a:buAutoNum type="alphaLcPeriod"/>
              <a:defRPr sz="1800"/>
            </a:lvl2pPr>
            <a:lvl3pPr indent="-342900" lvl="2" marL="1371600" algn="l">
              <a:lnSpc>
                <a:spcPct val="100000"/>
              </a:lnSpc>
              <a:spcBef>
                <a:spcPts val="1000"/>
              </a:spcBef>
              <a:spcAft>
                <a:spcPts val="0"/>
              </a:spcAft>
              <a:buClr>
                <a:schemeClr val="dk1"/>
              </a:buClr>
              <a:buSzPts val="1800"/>
              <a:buFont typeface="Arial"/>
              <a:buAutoNum type="arabicParenR"/>
              <a:defRPr sz="1800"/>
            </a:lvl3pPr>
            <a:lvl4pPr indent="-342900" lvl="3" marL="1828800" algn="l">
              <a:lnSpc>
                <a:spcPct val="100000"/>
              </a:lnSpc>
              <a:spcBef>
                <a:spcPts val="1000"/>
              </a:spcBef>
              <a:spcAft>
                <a:spcPts val="0"/>
              </a:spcAft>
              <a:buClr>
                <a:schemeClr val="dk1"/>
              </a:buClr>
              <a:buSzPts val="1800"/>
              <a:buFont typeface="Arial"/>
              <a:buAutoNum type="alphaLcParenR"/>
              <a:defRPr sz="1800"/>
            </a:lvl4pPr>
            <a:lvl5pPr indent="-342900" lvl="4" marL="2286000" algn="l">
              <a:lnSpc>
                <a:spcPct val="100000"/>
              </a:lnSpc>
              <a:spcBef>
                <a:spcPts val="1000"/>
              </a:spcBef>
              <a:spcAft>
                <a:spcPts val="0"/>
              </a:spcAft>
              <a:buClr>
                <a:schemeClr val="dk1"/>
              </a:buClr>
              <a:buSzPts val="1800"/>
              <a:buFont typeface="Arial"/>
              <a:buAutoNum type="romanLcPeriod"/>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22"/>
          <p:cNvSpPr txBox="1"/>
          <p:nvPr>
            <p:ph idx="3" type="body"/>
          </p:nvPr>
        </p:nvSpPr>
        <p:spPr>
          <a:xfrm>
            <a:off x="4754881" y="2960877"/>
            <a:ext cx="5516880" cy="35128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b="1"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9" name="Google Shape;69;p22"/>
          <p:cNvSpPr txBox="1"/>
          <p:nvPr>
            <p:ph idx="4" type="body"/>
          </p:nvPr>
        </p:nvSpPr>
        <p:spPr>
          <a:xfrm>
            <a:off x="4754881" y="3324859"/>
            <a:ext cx="5506720" cy="3031489"/>
          </a:xfrm>
          <a:prstGeom prst="rect">
            <a:avLst/>
          </a:prstGeom>
          <a:noFill/>
          <a:ln>
            <a:noFill/>
          </a:ln>
        </p:spPr>
        <p:txBody>
          <a:bodyPr anchorCtr="0" anchor="t" bIns="45700" lIns="91425" spcFirstLastPara="1" rIns="91425" wrap="square" tIns="0">
            <a:normAutofit/>
          </a:bodyPr>
          <a:lstStyle>
            <a:lvl1pPr indent="-228600" lvl="0" marL="457200" algn="l">
              <a:lnSpc>
                <a:spcPct val="100000"/>
              </a:lnSpc>
              <a:spcBef>
                <a:spcPts val="1000"/>
              </a:spcBef>
              <a:spcAft>
                <a:spcPts val="0"/>
              </a:spcAft>
              <a:buClr>
                <a:schemeClr val="dk1"/>
              </a:buClr>
              <a:buSzPts val="1800"/>
              <a:buFont typeface="Arial"/>
              <a:buNone/>
              <a:defRPr b="0"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22"/>
          <p:cNvSpPr txBox="1"/>
          <p:nvPr>
            <p:ph idx="11" type="ftr"/>
          </p:nvPr>
        </p:nvSpPr>
        <p:spPr>
          <a:xfrm>
            <a:off x="1333500" y="6356349"/>
            <a:ext cx="381922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2"/>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1">
  <p:cSld name="Table 1">
    <p:bg>
      <p:bgPr>
        <a:solidFill>
          <a:schemeClr val="lt1"/>
        </a:solidFill>
      </p:bgPr>
    </p:bg>
    <p:spTree>
      <p:nvGrpSpPr>
        <p:cNvPr id="72" name="Shape 72"/>
        <p:cNvGrpSpPr/>
        <p:nvPr/>
      </p:nvGrpSpPr>
      <p:grpSpPr>
        <a:xfrm>
          <a:off x="0" y="0"/>
          <a:ext cx="0" cy="0"/>
          <a:chOff x="0" y="0"/>
          <a:chExt cx="0" cy="0"/>
        </a:xfrm>
      </p:grpSpPr>
      <p:sp>
        <p:nvSpPr>
          <p:cNvPr id="73" name="Google Shape;73;p24"/>
          <p:cNvSpPr txBox="1"/>
          <p:nvPr>
            <p:ph type="title"/>
          </p:nvPr>
        </p:nvSpPr>
        <p:spPr>
          <a:xfrm>
            <a:off x="838201" y="895350"/>
            <a:ext cx="3247662" cy="1917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4"/>
          <p:cNvSpPr txBox="1"/>
          <p:nvPr>
            <p:ph idx="1" type="body"/>
          </p:nvPr>
        </p:nvSpPr>
        <p:spPr>
          <a:xfrm>
            <a:off x="838200" y="2813049"/>
            <a:ext cx="3247662" cy="3238499"/>
          </a:xfrm>
          <a:prstGeom prst="rect">
            <a:avLst/>
          </a:prstGeom>
          <a:noFill/>
          <a:ln>
            <a:noFill/>
          </a:ln>
        </p:spPr>
        <p:txBody>
          <a:bodyPr anchorCtr="0" anchor="t" bIns="45700" lIns="91425" spcFirstLastPara="1" rIns="91425" wrap="square" tIns="0">
            <a:normAutofit/>
          </a:bodyPr>
          <a:lstStyle>
            <a:lvl1pPr indent="-228600" lvl="0" marL="457200" algn="l">
              <a:lnSpc>
                <a:spcPct val="100000"/>
              </a:lnSpc>
              <a:spcBef>
                <a:spcPts val="1000"/>
              </a:spcBef>
              <a:spcAft>
                <a:spcPts val="0"/>
              </a:spcAft>
              <a:buClr>
                <a:schemeClr val="dk1"/>
              </a:buClr>
              <a:buSzPts val="1800"/>
              <a:buFont typeface="Arial"/>
              <a:buNone/>
              <a:defRPr b="0" sz="1800"/>
            </a:lvl1pPr>
            <a:lvl2pPr indent="-342900" lvl="1" marL="914400" algn="l">
              <a:lnSpc>
                <a:spcPct val="100000"/>
              </a:lnSpc>
              <a:spcBef>
                <a:spcPts val="1000"/>
              </a:spcBef>
              <a:spcAft>
                <a:spcPts val="0"/>
              </a:spcAft>
              <a:buClr>
                <a:schemeClr val="dk1"/>
              </a:buClr>
              <a:buSzPts val="1800"/>
              <a:buFont typeface="Arial"/>
              <a:buChar char="•"/>
              <a:defRPr sz="1800"/>
            </a:lvl2pPr>
            <a:lvl3pPr indent="-342900" lvl="2" marL="1371600" algn="l">
              <a:lnSpc>
                <a:spcPct val="100000"/>
              </a:lnSpc>
              <a:spcBef>
                <a:spcPts val="1000"/>
              </a:spcBef>
              <a:spcAft>
                <a:spcPts val="0"/>
              </a:spcAft>
              <a:buClr>
                <a:schemeClr val="dk1"/>
              </a:buClr>
              <a:buSzPts val="1800"/>
              <a:buFont typeface="Arial"/>
              <a:buChar char="•"/>
              <a:defRPr sz="1800"/>
            </a:lvl3pPr>
            <a:lvl4pPr indent="-342900" lvl="3" marL="1828800" algn="l">
              <a:lnSpc>
                <a:spcPct val="100000"/>
              </a:lnSpc>
              <a:spcBef>
                <a:spcPts val="1000"/>
              </a:spcBef>
              <a:spcAft>
                <a:spcPts val="0"/>
              </a:spcAft>
              <a:buClr>
                <a:schemeClr val="dk1"/>
              </a:buClr>
              <a:buSzPts val="1800"/>
              <a:buFont typeface="Arial"/>
              <a:buChar char="•"/>
              <a:defRPr sz="1800"/>
            </a:lvl4pPr>
            <a:lvl5pPr indent="-342900" lvl="4" marL="2286000" algn="l">
              <a:lnSpc>
                <a:spcPct val="100000"/>
              </a:lnSpc>
              <a:spcBef>
                <a:spcPts val="1000"/>
              </a:spcBef>
              <a:spcAft>
                <a:spcPts val="0"/>
              </a:spcAft>
              <a:buClr>
                <a:schemeClr val="dk1"/>
              </a:buClr>
              <a:buSzPts val="1800"/>
              <a:buFont typeface="Arial"/>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4"/>
          <p:cNvSpPr txBox="1"/>
          <p:nvPr>
            <p:ph idx="11" type="ftr"/>
          </p:nvPr>
        </p:nvSpPr>
        <p:spPr>
          <a:xfrm>
            <a:off x="731615" y="6356349"/>
            <a:ext cx="381922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4"/>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77" name="Google Shape;77;p24"/>
          <p:cNvGrpSpPr/>
          <p:nvPr/>
        </p:nvGrpSpPr>
        <p:grpSpPr>
          <a:xfrm>
            <a:off x="0" y="0"/>
            <a:ext cx="2327564" cy="1505528"/>
            <a:chOff x="0" y="0"/>
            <a:chExt cx="2238376" cy="3105150"/>
          </a:xfrm>
        </p:grpSpPr>
        <p:cxnSp>
          <p:nvCxnSpPr>
            <p:cNvPr id="78" name="Google Shape;78;p24"/>
            <p:cNvCxnSpPr/>
            <p:nvPr/>
          </p:nvCxnSpPr>
          <p:spPr>
            <a:xfrm flipH="1">
              <a:off x="0" y="0"/>
              <a:ext cx="1238250" cy="3105150"/>
            </a:xfrm>
            <a:prstGeom prst="straightConnector1">
              <a:avLst/>
            </a:prstGeom>
            <a:noFill/>
            <a:ln cap="flat" cmpd="sng" w="9525">
              <a:solidFill>
                <a:schemeClr val="dk1"/>
              </a:solidFill>
              <a:prstDash val="solid"/>
              <a:miter lim="800000"/>
              <a:headEnd len="sm" w="sm" type="none"/>
              <a:tailEnd len="sm" w="sm" type="none"/>
            </a:ln>
          </p:spPr>
        </p:cxnSp>
        <p:cxnSp>
          <p:nvCxnSpPr>
            <p:cNvPr id="79" name="Google Shape;79;p24"/>
            <p:cNvCxnSpPr/>
            <p:nvPr/>
          </p:nvCxnSpPr>
          <p:spPr>
            <a:xfrm flipH="1">
              <a:off x="0" y="0"/>
              <a:ext cx="2238376" cy="2476500"/>
            </a:xfrm>
            <a:prstGeom prst="straightConnector1">
              <a:avLst/>
            </a:prstGeom>
            <a:noFill/>
            <a:ln cap="flat" cmpd="sng" w="9525">
              <a:solidFill>
                <a:schemeClr val="dk1"/>
              </a:solidFill>
              <a:prstDash val="solid"/>
              <a:miter lim="800000"/>
              <a:headEnd len="sm" w="sm" type="none"/>
              <a:tailEnd len="sm" w="sm" type="none"/>
            </a:ln>
          </p:spPr>
        </p:cxn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github.com/mhallsmoore/qstrader/" TargetMode="External"/><Relationship Id="rId4" Type="http://schemas.openxmlformats.org/officeDocument/2006/relationships/hyperlink" Target="https://pmorissette.github.io/b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307a76f61fe_0_5"/>
          <p:cNvSpPr txBox="1"/>
          <p:nvPr>
            <p:ph type="ctrTitle"/>
          </p:nvPr>
        </p:nvSpPr>
        <p:spPr>
          <a:xfrm>
            <a:off x="3620050" y="3859175"/>
            <a:ext cx="8267100" cy="32004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dk1"/>
              </a:buClr>
              <a:buSzPts val="3600"/>
              <a:buFont typeface="Arial"/>
              <a:buNone/>
            </a:pPr>
            <a:r>
              <a:rPr lang="en-US" sz="6000">
                <a:latin typeface="Spectral"/>
                <a:ea typeface="Spectral"/>
                <a:cs typeface="Spectral"/>
                <a:sym typeface="Spectral"/>
              </a:rPr>
              <a:t>Welcome! </a:t>
            </a:r>
            <a:endParaRPr sz="6000">
              <a:latin typeface="Spectral"/>
              <a:ea typeface="Spectral"/>
              <a:cs typeface="Spectral"/>
              <a:sym typeface="Spectral"/>
            </a:endParaRPr>
          </a:p>
          <a:p>
            <a:pPr indent="0" lvl="0" marL="0" rtl="0" algn="r">
              <a:lnSpc>
                <a:spcPct val="90000"/>
              </a:lnSpc>
              <a:spcBef>
                <a:spcPts val="0"/>
              </a:spcBef>
              <a:spcAft>
                <a:spcPts val="0"/>
              </a:spcAft>
              <a:buClr>
                <a:schemeClr val="dk1"/>
              </a:buClr>
              <a:buSzPts val="3600"/>
              <a:buFont typeface="Arial"/>
              <a:buNone/>
            </a:pPr>
            <a:r>
              <a:rPr lang="en-US" sz="6000">
                <a:latin typeface="Spectral"/>
                <a:ea typeface="Spectral"/>
                <a:cs typeface="Spectral"/>
                <a:sym typeface="Spectral"/>
              </a:rPr>
              <a:t>Please, have a seat.</a:t>
            </a:r>
            <a:endParaRPr sz="6000">
              <a:latin typeface="Spectral"/>
              <a:ea typeface="Spectral"/>
              <a:cs typeface="Spectral"/>
              <a:sym typeface="Spectral"/>
            </a:endParaRPr>
          </a:p>
        </p:txBody>
      </p:sp>
      <p:sp>
        <p:nvSpPr>
          <p:cNvPr id="108" name="Google Shape;108;g307a76f61fe_0_5"/>
          <p:cNvSpPr txBox="1"/>
          <p:nvPr/>
        </p:nvSpPr>
        <p:spPr>
          <a:xfrm>
            <a:off x="8351575" y="342200"/>
            <a:ext cx="3451500" cy="19026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3500"/>
              <a:buFont typeface="Arial"/>
              <a:buNone/>
            </a:pPr>
            <a:r>
              <a:rPr i="1" lang="en-US" sz="3500" u="none" cap="none" strike="noStrike">
                <a:solidFill>
                  <a:schemeClr val="dk1"/>
                </a:solidFill>
                <a:latin typeface="Spectral"/>
                <a:ea typeface="Spectral"/>
                <a:cs typeface="Spectral"/>
                <a:sym typeface="Spectral"/>
              </a:rPr>
              <a:t>CWRU Quants</a:t>
            </a:r>
            <a:endParaRPr i="1" sz="3500" u="none" cap="none" strike="noStrike">
              <a:solidFill>
                <a:schemeClr val="dk1"/>
              </a:solidFill>
              <a:latin typeface="Spectral"/>
              <a:ea typeface="Spectral"/>
              <a:cs typeface="Spectral"/>
              <a:sym typeface="Spectral"/>
            </a:endParaRPr>
          </a:p>
          <a:p>
            <a:pPr indent="0" lvl="0" marL="0" marR="0" rtl="0" algn="r">
              <a:lnSpc>
                <a:spcPct val="90000"/>
              </a:lnSpc>
              <a:spcBef>
                <a:spcPts val="0"/>
              </a:spcBef>
              <a:spcAft>
                <a:spcPts val="0"/>
              </a:spcAft>
              <a:buClr>
                <a:srgbClr val="000000"/>
              </a:buClr>
              <a:buSzPts val="2500"/>
              <a:buFont typeface="Arial"/>
              <a:buNone/>
            </a:pPr>
            <a:r>
              <a:rPr i="1" lang="en-US" sz="2500" u="none" cap="none" strike="noStrike">
                <a:solidFill>
                  <a:schemeClr val="dk1"/>
                </a:solidFill>
                <a:latin typeface="Spectral"/>
                <a:ea typeface="Spectral"/>
                <a:cs typeface="Spectral"/>
                <a:sym typeface="Spectral"/>
              </a:rPr>
              <a:t>quants@case.edu</a:t>
            </a:r>
            <a:endParaRPr i="1" sz="2500" u="none" cap="none" strike="noStrike">
              <a:solidFill>
                <a:schemeClr val="dk1"/>
              </a:solidFill>
              <a:latin typeface="Spectral"/>
              <a:ea typeface="Spectral"/>
              <a:cs typeface="Spectral"/>
              <a:sym typeface="Spectral"/>
            </a:endParaRPr>
          </a:p>
          <a:p>
            <a:pPr indent="0" lvl="0" marL="0" marR="0" rtl="0" algn="r">
              <a:lnSpc>
                <a:spcPct val="90000"/>
              </a:lnSpc>
              <a:spcBef>
                <a:spcPts val="0"/>
              </a:spcBef>
              <a:spcAft>
                <a:spcPts val="0"/>
              </a:spcAft>
              <a:buClr>
                <a:srgbClr val="000000"/>
              </a:buClr>
              <a:buSzPts val="3200"/>
              <a:buFont typeface="Arial"/>
              <a:buNone/>
            </a:pPr>
            <a:r>
              <a:t/>
            </a:r>
            <a:endParaRPr b="0" i="1" sz="3200" u="none" cap="none" strike="noStrike">
              <a:solidFill>
                <a:schemeClr val="dk1"/>
              </a:solidFill>
              <a:latin typeface="Spectral"/>
              <a:ea typeface="Spectral"/>
              <a:cs typeface="Spectral"/>
              <a:sym typeface="Spectral"/>
            </a:endParaRPr>
          </a:p>
          <a:p>
            <a:pPr indent="0" lvl="0" marL="0" marR="0" rtl="0" algn="r">
              <a:lnSpc>
                <a:spcPct val="90000"/>
              </a:lnSpc>
              <a:spcBef>
                <a:spcPts val="0"/>
              </a:spcBef>
              <a:spcAft>
                <a:spcPts val="0"/>
              </a:spcAft>
              <a:buClr>
                <a:srgbClr val="000000"/>
              </a:buClr>
              <a:buSzPts val="3200"/>
              <a:buFont typeface="Arial"/>
              <a:buNone/>
            </a:pPr>
            <a:r>
              <a:t/>
            </a:r>
            <a:endParaRPr b="0" i="1" sz="3200" u="none" cap="none" strike="noStrike">
              <a:solidFill>
                <a:schemeClr val="dk1"/>
              </a:solidFill>
              <a:latin typeface="Spectral"/>
              <a:ea typeface="Spectral"/>
              <a:cs typeface="Spectral"/>
              <a:sym typeface="Spectr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3087a15edf9_1_0"/>
          <p:cNvSpPr txBox="1"/>
          <p:nvPr>
            <p:ph type="title"/>
          </p:nvPr>
        </p:nvSpPr>
        <p:spPr>
          <a:xfrm>
            <a:off x="1156518" y="-494465"/>
            <a:ext cx="7288200" cy="2121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latin typeface="Spectral"/>
                <a:ea typeface="Spectral"/>
                <a:cs typeface="Spectral"/>
                <a:sym typeface="Spectral"/>
              </a:rPr>
              <a:t>Look-Ahead Bias</a:t>
            </a:r>
            <a:endParaRPr>
              <a:latin typeface="Spectral"/>
              <a:ea typeface="Spectral"/>
              <a:cs typeface="Spectral"/>
              <a:sym typeface="Spectral"/>
            </a:endParaRPr>
          </a:p>
        </p:txBody>
      </p:sp>
      <p:sp>
        <p:nvSpPr>
          <p:cNvPr id="179" name="Google Shape;179;g3087a15edf9_1_0"/>
          <p:cNvSpPr txBox="1"/>
          <p:nvPr>
            <p:ph idx="1" type="body"/>
          </p:nvPr>
        </p:nvSpPr>
        <p:spPr>
          <a:xfrm>
            <a:off x="1156525" y="1922375"/>
            <a:ext cx="8485200" cy="3407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rPr b="0" lang="en-US" sz="1600">
                <a:solidFill>
                  <a:srgbClr val="232A31"/>
                </a:solidFill>
                <a:highlight>
                  <a:srgbClr val="FFFFFF"/>
                </a:highlight>
                <a:latin typeface="Spectral"/>
                <a:ea typeface="Spectral"/>
                <a:cs typeface="Spectral"/>
                <a:sym typeface="Spectral"/>
              </a:rPr>
              <a:t>Without access to </a:t>
            </a:r>
            <a:r>
              <a:rPr b="0" lang="en-US" sz="1600">
                <a:solidFill>
                  <a:srgbClr val="232A31"/>
                </a:solidFill>
                <a:highlight>
                  <a:srgbClr val="FFFFFF"/>
                </a:highlight>
                <a:latin typeface="Spectral"/>
                <a:ea typeface="Spectral"/>
                <a:cs typeface="Spectral"/>
                <a:sym typeface="Spectral"/>
              </a:rPr>
              <a:t>high</a:t>
            </a:r>
            <a:r>
              <a:rPr b="0" lang="en-US" sz="1600">
                <a:solidFill>
                  <a:srgbClr val="232A31"/>
                </a:solidFill>
                <a:highlight>
                  <a:srgbClr val="FFFFFF"/>
                </a:highlight>
                <a:latin typeface="Spectral"/>
                <a:ea typeface="Spectral"/>
                <a:cs typeface="Spectral"/>
                <a:sym typeface="Spectral"/>
              </a:rPr>
              <a:t> frequency </a:t>
            </a:r>
            <a:r>
              <a:rPr b="0" lang="en-US" sz="1600">
                <a:solidFill>
                  <a:srgbClr val="232A31"/>
                </a:solidFill>
                <a:highlight>
                  <a:srgbClr val="FFFFFF"/>
                </a:highlight>
                <a:latin typeface="Spectral"/>
                <a:ea typeface="Spectral"/>
                <a:cs typeface="Spectral"/>
                <a:sym typeface="Spectral"/>
              </a:rPr>
              <a:t>date</a:t>
            </a:r>
            <a:r>
              <a:rPr b="0" lang="en-US" sz="1600">
                <a:solidFill>
                  <a:srgbClr val="232A31"/>
                </a:solidFill>
                <a:highlight>
                  <a:srgbClr val="FFFFFF"/>
                </a:highlight>
                <a:latin typeface="Spectral"/>
                <a:ea typeface="Spectral"/>
                <a:cs typeface="Spectral"/>
                <a:sym typeface="Spectral"/>
              </a:rPr>
              <a:t> (i.e. data indexed by minute or day) it is difficult to accurately </a:t>
            </a:r>
            <a:r>
              <a:rPr b="0" lang="en-US" sz="1600">
                <a:solidFill>
                  <a:srgbClr val="232A31"/>
                </a:solidFill>
                <a:highlight>
                  <a:srgbClr val="FFFFFF"/>
                </a:highlight>
                <a:latin typeface="Spectral"/>
                <a:ea typeface="Spectral"/>
                <a:cs typeface="Spectral"/>
                <a:sym typeface="Spectral"/>
              </a:rPr>
              <a:t>implement</a:t>
            </a:r>
            <a:r>
              <a:rPr b="0" lang="en-US" sz="1600">
                <a:solidFill>
                  <a:srgbClr val="232A31"/>
                </a:solidFill>
                <a:highlight>
                  <a:srgbClr val="FFFFFF"/>
                </a:highlight>
                <a:latin typeface="Spectral"/>
                <a:ea typeface="Spectral"/>
                <a:cs typeface="Spectral"/>
                <a:sym typeface="Spectral"/>
              </a:rPr>
              <a:t> a signal when it is observed</a:t>
            </a:r>
            <a:endParaRPr b="0" sz="1600">
              <a:solidFill>
                <a:srgbClr val="232A31"/>
              </a:solidFill>
              <a:highlight>
                <a:srgbClr val="FFFFFF"/>
              </a:highlight>
              <a:latin typeface="Spectral"/>
              <a:ea typeface="Spectral"/>
              <a:cs typeface="Spectral"/>
              <a:sym typeface="Spectral"/>
            </a:endParaRPr>
          </a:p>
          <a:p>
            <a:pPr indent="-330200" lvl="0" marL="457200" rtl="0" algn="l">
              <a:lnSpc>
                <a:spcPct val="100000"/>
              </a:lnSpc>
              <a:spcBef>
                <a:spcPts val="0"/>
              </a:spcBef>
              <a:spcAft>
                <a:spcPts val="0"/>
              </a:spcAft>
              <a:buClr>
                <a:srgbClr val="232A31"/>
              </a:buClr>
              <a:buSzPts val="1600"/>
              <a:buFont typeface="Spectral"/>
              <a:buChar char="●"/>
            </a:pPr>
            <a:r>
              <a:rPr b="0" lang="en-US" sz="1600">
                <a:solidFill>
                  <a:srgbClr val="232A31"/>
                </a:solidFill>
                <a:highlight>
                  <a:srgbClr val="FFFFFF"/>
                </a:highlight>
                <a:latin typeface="Spectral"/>
                <a:ea typeface="Spectral"/>
                <a:cs typeface="Spectral"/>
                <a:sym typeface="Spectral"/>
              </a:rPr>
              <a:t>When using historical data, you must assume that the signal is observed at the latest possible time</a:t>
            </a:r>
            <a:endParaRPr b="0" sz="1600">
              <a:solidFill>
                <a:srgbClr val="232A31"/>
              </a:solidFill>
              <a:highlight>
                <a:srgbClr val="FFFFFF"/>
              </a:highlight>
              <a:latin typeface="Spectral"/>
              <a:ea typeface="Spectral"/>
              <a:cs typeface="Spectral"/>
              <a:sym typeface="Spectral"/>
            </a:endParaRPr>
          </a:p>
          <a:p>
            <a:pPr indent="0" lvl="0" marL="0" rtl="0" algn="l">
              <a:lnSpc>
                <a:spcPct val="100000"/>
              </a:lnSpc>
              <a:spcBef>
                <a:spcPts val="0"/>
              </a:spcBef>
              <a:spcAft>
                <a:spcPts val="0"/>
              </a:spcAft>
              <a:buNone/>
            </a:pPr>
            <a:r>
              <a:t/>
            </a:r>
            <a:endParaRPr b="0" sz="1600">
              <a:solidFill>
                <a:srgbClr val="232A31"/>
              </a:solidFill>
              <a:highlight>
                <a:srgbClr val="FFFFFF"/>
              </a:highlight>
              <a:latin typeface="Spectral"/>
              <a:ea typeface="Spectral"/>
              <a:cs typeface="Spectral"/>
              <a:sym typeface="Spectral"/>
            </a:endParaRPr>
          </a:p>
          <a:p>
            <a:pPr indent="0" lvl="0" marL="0" rtl="0" algn="l">
              <a:lnSpc>
                <a:spcPct val="100000"/>
              </a:lnSpc>
              <a:spcBef>
                <a:spcPts val="0"/>
              </a:spcBef>
              <a:spcAft>
                <a:spcPts val="0"/>
              </a:spcAft>
              <a:buNone/>
            </a:pPr>
            <a:r>
              <a:rPr b="0" lang="en-US" sz="1600">
                <a:solidFill>
                  <a:srgbClr val="232A31"/>
                </a:solidFill>
                <a:highlight>
                  <a:srgbClr val="FFFFFF"/>
                </a:highlight>
                <a:latin typeface="Spectral"/>
                <a:ea typeface="Spectral"/>
                <a:cs typeface="Spectral"/>
                <a:sym typeface="Spectral"/>
              </a:rPr>
              <a:t>In our case (monthly returns) we will lag the signal by one month and apply it to the next month</a:t>
            </a:r>
            <a:endParaRPr b="0" sz="1600">
              <a:solidFill>
                <a:srgbClr val="232A31"/>
              </a:solidFill>
              <a:highlight>
                <a:srgbClr val="FFFFFF"/>
              </a:highlight>
              <a:latin typeface="Spectral"/>
              <a:ea typeface="Spectral"/>
              <a:cs typeface="Spectral"/>
              <a:sym typeface="Spectral"/>
            </a:endParaRPr>
          </a:p>
          <a:p>
            <a:pPr indent="-330200" lvl="0" marL="457200" rtl="0" algn="l">
              <a:spcBef>
                <a:spcPts val="0"/>
              </a:spcBef>
              <a:spcAft>
                <a:spcPts val="0"/>
              </a:spcAft>
              <a:buClr>
                <a:srgbClr val="232A31"/>
              </a:buClr>
              <a:buSzPts val="1600"/>
              <a:buFont typeface="Spectral"/>
              <a:buChar char="●"/>
            </a:pPr>
            <a:r>
              <a:rPr b="0" lang="en-US" sz="1600">
                <a:solidFill>
                  <a:srgbClr val="232A31"/>
                </a:solidFill>
                <a:highlight>
                  <a:srgbClr val="FFFFFF"/>
                </a:highlight>
                <a:latin typeface="Spectral"/>
                <a:ea typeface="Spectral"/>
                <a:cs typeface="Spectral"/>
                <a:sym typeface="Spectral"/>
              </a:rPr>
              <a:t>Buy today, look at the return tomorrow</a:t>
            </a:r>
            <a:endParaRPr b="0" sz="1600">
              <a:solidFill>
                <a:srgbClr val="232A31"/>
              </a:solidFill>
              <a:highlight>
                <a:srgbClr val="FFFFFF"/>
              </a:highlight>
              <a:latin typeface="Spectral"/>
              <a:ea typeface="Spectral"/>
              <a:cs typeface="Spectral"/>
              <a:sym typeface="Spectral"/>
            </a:endParaRPr>
          </a:p>
          <a:p>
            <a:pPr indent="-330200" lvl="0" marL="457200" rtl="0" algn="l">
              <a:spcBef>
                <a:spcPts val="0"/>
              </a:spcBef>
              <a:spcAft>
                <a:spcPts val="0"/>
              </a:spcAft>
              <a:buClr>
                <a:srgbClr val="232A31"/>
              </a:buClr>
              <a:buSzPts val="1600"/>
              <a:buFont typeface="Spectral"/>
              <a:buChar char="●"/>
            </a:pPr>
            <a:r>
              <a:rPr b="0" lang="en-US" sz="1600">
                <a:solidFill>
                  <a:srgbClr val="232A31"/>
                </a:solidFill>
                <a:highlight>
                  <a:srgbClr val="FFFFFF"/>
                </a:highlight>
                <a:latin typeface="Spectral"/>
                <a:ea typeface="Spectral"/>
                <a:cs typeface="Spectral"/>
                <a:sym typeface="Spectral"/>
              </a:rPr>
              <a:t>Don’t use today’s return because trading is already done—as if you’re assuming you observe the ratio at 4 PM but you’re acting like you bought it at </a:t>
            </a:r>
            <a:r>
              <a:rPr b="0" lang="en-US" sz="1600">
                <a:solidFill>
                  <a:srgbClr val="232A31"/>
                </a:solidFill>
                <a:highlight>
                  <a:srgbClr val="FFFFFF"/>
                </a:highlight>
                <a:latin typeface="Spectral"/>
                <a:ea typeface="Spectral"/>
                <a:cs typeface="Spectral"/>
                <a:sym typeface="Spectral"/>
              </a:rPr>
              <a:t>9AM</a:t>
            </a:r>
            <a:endParaRPr b="0" sz="1600">
              <a:solidFill>
                <a:srgbClr val="232A31"/>
              </a:solidFill>
              <a:highlight>
                <a:srgbClr val="FFFFFF"/>
              </a:highlight>
              <a:latin typeface="Spectral"/>
              <a:ea typeface="Spectral"/>
              <a:cs typeface="Spectral"/>
              <a:sym typeface="Spectral"/>
            </a:endParaRPr>
          </a:p>
        </p:txBody>
      </p:sp>
      <p:sp>
        <p:nvSpPr>
          <p:cNvPr id="180" name="Google Shape;180;g3087a15edf9_1_0"/>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31f0f05d244_0_0"/>
          <p:cNvSpPr txBox="1"/>
          <p:nvPr>
            <p:ph type="title"/>
          </p:nvPr>
        </p:nvSpPr>
        <p:spPr>
          <a:xfrm>
            <a:off x="753956" y="1021425"/>
            <a:ext cx="7467300" cy="630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800"/>
              <a:buNone/>
            </a:pPr>
            <a:r>
              <a:rPr lang="en-US">
                <a:latin typeface="Spectral"/>
                <a:ea typeface="Spectral"/>
                <a:cs typeface="Spectral"/>
                <a:sym typeface="Spectral"/>
              </a:rPr>
              <a:t>Sample Selection Bias</a:t>
            </a:r>
            <a:endParaRPr>
              <a:latin typeface="Spectral"/>
              <a:ea typeface="Spectral"/>
              <a:cs typeface="Spectral"/>
              <a:sym typeface="Spectral"/>
            </a:endParaRPr>
          </a:p>
        </p:txBody>
      </p:sp>
      <p:sp>
        <p:nvSpPr>
          <p:cNvPr id="187" name="Google Shape;187;g31f0f05d244_0_0"/>
          <p:cNvSpPr txBox="1"/>
          <p:nvPr>
            <p:ph idx="1" type="body"/>
          </p:nvPr>
        </p:nvSpPr>
        <p:spPr>
          <a:xfrm>
            <a:off x="585250" y="2172600"/>
            <a:ext cx="9897000" cy="4685400"/>
          </a:xfrm>
          <a:prstGeom prst="rect">
            <a:avLst/>
          </a:prstGeom>
          <a:solidFill>
            <a:schemeClr val="lt1"/>
          </a:solidFill>
          <a:ln>
            <a:noFill/>
          </a:ln>
        </p:spPr>
        <p:txBody>
          <a:bodyPr anchorCtr="0" anchor="t" bIns="45700" lIns="91425" spcFirstLastPara="1" rIns="91425" wrap="square" tIns="45700">
            <a:normAutofit/>
          </a:bodyPr>
          <a:lstStyle/>
          <a:p>
            <a:pPr indent="-342900" lvl="0" marL="457200" rtl="0" algn="l">
              <a:lnSpc>
                <a:spcPct val="100000"/>
              </a:lnSpc>
              <a:spcBef>
                <a:spcPts val="0"/>
              </a:spcBef>
              <a:spcAft>
                <a:spcPts val="0"/>
              </a:spcAft>
              <a:buSzPts val="1800"/>
              <a:buFont typeface="Spectral"/>
              <a:buChar char="●"/>
            </a:pPr>
            <a:r>
              <a:rPr b="0" lang="en-US">
                <a:latin typeface="Spectral"/>
                <a:ea typeface="Spectral"/>
                <a:cs typeface="Spectral"/>
                <a:sym typeface="Spectral"/>
              </a:rPr>
              <a:t>This bias comes from choosing non-random data for analysis – in this case, choosing arbitrary time periods slanted toward your strategy, the most favorable assets to trade, etc.</a:t>
            </a:r>
            <a:endParaRPr b="0">
              <a:latin typeface="Spectral"/>
              <a:ea typeface="Spectral"/>
              <a:cs typeface="Spectral"/>
              <a:sym typeface="Spectral"/>
            </a:endParaRPr>
          </a:p>
          <a:p>
            <a:pPr indent="-342900" lvl="1" marL="914400" rtl="0" algn="l">
              <a:lnSpc>
                <a:spcPct val="100000"/>
              </a:lnSpc>
              <a:spcBef>
                <a:spcPts val="0"/>
              </a:spcBef>
              <a:spcAft>
                <a:spcPts val="0"/>
              </a:spcAft>
              <a:buSzPts val="1800"/>
              <a:buFont typeface="Spectral"/>
              <a:buChar char="•"/>
            </a:pPr>
            <a:r>
              <a:rPr lang="en-US">
                <a:latin typeface="Spectral"/>
                <a:ea typeface="Spectral"/>
                <a:cs typeface="Spectral"/>
                <a:sym typeface="Spectral"/>
              </a:rPr>
              <a:t>An example would be testing a strategy that is sensitive to long-term Treasury yields on only the periods from 1990-2020: treasury yields only went down during that period.</a:t>
            </a:r>
            <a:endParaRPr>
              <a:latin typeface="Spectral"/>
              <a:ea typeface="Spectral"/>
              <a:cs typeface="Spectral"/>
              <a:sym typeface="Spectral"/>
            </a:endParaRPr>
          </a:p>
          <a:p>
            <a:pPr indent="-342900" lvl="0" marL="457200" rtl="0" algn="l">
              <a:lnSpc>
                <a:spcPct val="100000"/>
              </a:lnSpc>
              <a:spcBef>
                <a:spcPts val="0"/>
              </a:spcBef>
              <a:spcAft>
                <a:spcPts val="0"/>
              </a:spcAft>
              <a:buSzPts val="1800"/>
              <a:buFont typeface="Spectral"/>
              <a:buChar char="●"/>
            </a:pPr>
            <a:r>
              <a:rPr b="0" lang="en-US">
                <a:latin typeface="Spectral"/>
                <a:ea typeface="Spectral"/>
                <a:cs typeface="Spectral"/>
                <a:sym typeface="Spectral"/>
              </a:rPr>
              <a:t>This can also include aspects of look-ahead bias</a:t>
            </a:r>
            <a:endParaRPr b="0">
              <a:latin typeface="Spectral"/>
              <a:ea typeface="Spectral"/>
              <a:cs typeface="Spectral"/>
              <a:sym typeface="Spectral"/>
            </a:endParaRPr>
          </a:p>
          <a:p>
            <a:pPr indent="-342900" lvl="1" marL="914400" rtl="0" algn="l">
              <a:lnSpc>
                <a:spcPct val="100000"/>
              </a:lnSpc>
              <a:spcBef>
                <a:spcPts val="0"/>
              </a:spcBef>
              <a:spcAft>
                <a:spcPts val="0"/>
              </a:spcAft>
              <a:buSzPts val="1800"/>
              <a:buFont typeface="Spectral"/>
              <a:buChar char="•"/>
            </a:pPr>
            <a:r>
              <a:rPr lang="en-US">
                <a:latin typeface="Spectral"/>
                <a:ea typeface="Spectral"/>
                <a:cs typeface="Spectral"/>
                <a:sym typeface="Spectral"/>
              </a:rPr>
              <a:t>For example, i</a:t>
            </a:r>
            <a:r>
              <a:rPr b="0" lang="en-US">
                <a:latin typeface="Spectral"/>
                <a:ea typeface="Spectral"/>
                <a:cs typeface="Spectral"/>
                <a:sym typeface="Spectral"/>
              </a:rPr>
              <a:t>f</a:t>
            </a:r>
            <a:r>
              <a:rPr lang="en-US">
                <a:latin typeface="Spectral"/>
                <a:ea typeface="Spectral"/>
                <a:cs typeface="Spectral"/>
                <a:sym typeface="Spectral"/>
              </a:rPr>
              <a:t> you</a:t>
            </a:r>
            <a:r>
              <a:rPr b="0" lang="en-US">
                <a:latin typeface="Spectral"/>
                <a:ea typeface="Spectral"/>
                <a:cs typeface="Spectral"/>
                <a:sym typeface="Spectral"/>
              </a:rPr>
              <a:t> </a:t>
            </a:r>
            <a:r>
              <a:rPr lang="en-US">
                <a:latin typeface="Spectral"/>
                <a:ea typeface="Spectral"/>
                <a:cs typeface="Spectral"/>
                <a:sym typeface="Spectral"/>
              </a:rPr>
              <a:t>looked</a:t>
            </a:r>
            <a:r>
              <a:rPr b="0" lang="en-US">
                <a:latin typeface="Spectral"/>
                <a:ea typeface="Spectral"/>
                <a:cs typeface="Spectral"/>
                <a:sym typeface="Spectral"/>
              </a:rPr>
              <a:t> at</a:t>
            </a:r>
            <a:r>
              <a:rPr lang="en-US">
                <a:latin typeface="Spectral"/>
                <a:ea typeface="Spectral"/>
                <a:cs typeface="Spectral"/>
                <a:sym typeface="Spectral"/>
              </a:rPr>
              <a:t> </a:t>
            </a:r>
            <a:r>
              <a:rPr b="0" lang="en-US">
                <a:latin typeface="Spectral"/>
                <a:ea typeface="Spectral"/>
                <a:cs typeface="Spectral"/>
                <a:sym typeface="Spectral"/>
              </a:rPr>
              <a:t>the top performing stocks of the month and trade based on some common attribute they had (for ex. an earnings beat the last month)</a:t>
            </a:r>
            <a:endParaRPr>
              <a:latin typeface="Spectral"/>
              <a:ea typeface="Spectral"/>
              <a:cs typeface="Spectral"/>
              <a:sym typeface="Spectral"/>
            </a:endParaRPr>
          </a:p>
          <a:p>
            <a:pPr indent="-342900" lvl="1" marL="914400" rtl="0" algn="l">
              <a:lnSpc>
                <a:spcPct val="100000"/>
              </a:lnSpc>
              <a:spcBef>
                <a:spcPts val="0"/>
              </a:spcBef>
              <a:spcAft>
                <a:spcPts val="0"/>
              </a:spcAft>
              <a:buSzPts val="1800"/>
              <a:buFont typeface="Spectral"/>
              <a:buChar char="•"/>
            </a:pPr>
            <a:r>
              <a:rPr lang="en-US">
                <a:latin typeface="Spectral"/>
                <a:ea typeface="Spectral"/>
                <a:cs typeface="Spectral"/>
                <a:sym typeface="Spectral"/>
              </a:rPr>
              <a:t>This would be an example of look-ahead bias since you’re only looking at stocks you know from hindsight performed well and had that attribute, and not the ones that performed poorly</a:t>
            </a:r>
            <a:endParaRPr>
              <a:latin typeface="Spectral"/>
              <a:ea typeface="Spectral"/>
              <a:cs typeface="Spectral"/>
              <a:sym typeface="Spectral"/>
            </a:endParaRPr>
          </a:p>
          <a:p>
            <a:pPr indent="-342900" lvl="1" marL="914400" rtl="0" algn="l">
              <a:lnSpc>
                <a:spcPct val="100000"/>
              </a:lnSpc>
              <a:spcBef>
                <a:spcPts val="0"/>
              </a:spcBef>
              <a:spcAft>
                <a:spcPts val="0"/>
              </a:spcAft>
              <a:buSzPts val="1800"/>
              <a:buFont typeface="Spectral"/>
              <a:buChar char="•"/>
            </a:pPr>
            <a:r>
              <a:rPr lang="en-US">
                <a:latin typeface="Spectral"/>
                <a:ea typeface="Spectral"/>
                <a:cs typeface="Spectral"/>
                <a:sym typeface="Spectral"/>
              </a:rPr>
              <a:t>It would also be sample </a:t>
            </a:r>
            <a:r>
              <a:rPr lang="en-US">
                <a:latin typeface="Spectral"/>
                <a:ea typeface="Spectral"/>
                <a:cs typeface="Spectral"/>
                <a:sym typeface="Spectral"/>
              </a:rPr>
              <a:t>selection</a:t>
            </a:r>
            <a:r>
              <a:rPr lang="en-US">
                <a:latin typeface="Spectral"/>
                <a:ea typeface="Spectral"/>
                <a:cs typeface="Spectral"/>
                <a:sym typeface="Spectral"/>
              </a:rPr>
              <a:t> bias since the data isn’t random (you explicitly looked for the best performing stocks)</a:t>
            </a:r>
            <a:endParaRPr>
              <a:latin typeface="Spectral"/>
              <a:ea typeface="Spectral"/>
              <a:cs typeface="Spectral"/>
              <a:sym typeface="Spectral"/>
            </a:endParaRPr>
          </a:p>
        </p:txBody>
      </p:sp>
      <p:sp>
        <p:nvSpPr>
          <p:cNvPr id="188" name="Google Shape;188;g31f0f05d244_0_0"/>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31799562acd_0_3"/>
          <p:cNvSpPr txBox="1"/>
          <p:nvPr>
            <p:ph type="title"/>
          </p:nvPr>
        </p:nvSpPr>
        <p:spPr>
          <a:xfrm>
            <a:off x="2103400" y="1198275"/>
            <a:ext cx="6900000" cy="523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u="sng">
                <a:latin typeface="Spectral"/>
                <a:ea typeface="Spectral"/>
                <a:cs typeface="Spectral"/>
                <a:sym typeface="Spectral"/>
              </a:rPr>
              <a:t>It’s for validation purposes only</a:t>
            </a:r>
            <a:endParaRPr u="sng">
              <a:latin typeface="Spectral"/>
              <a:ea typeface="Spectral"/>
              <a:cs typeface="Spectral"/>
              <a:sym typeface="Spectral"/>
            </a:endParaRPr>
          </a:p>
        </p:txBody>
      </p:sp>
      <p:sp>
        <p:nvSpPr>
          <p:cNvPr id="195" name="Google Shape;195;g31799562acd_0_3"/>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196" name="Google Shape;196;g31799562acd_0_3"/>
          <p:cNvSpPr txBox="1"/>
          <p:nvPr/>
        </p:nvSpPr>
        <p:spPr>
          <a:xfrm>
            <a:off x="2103400" y="2367350"/>
            <a:ext cx="8859000" cy="4029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A major pitfall of backtesting is the trap of trying to adjust a strategy to garner the highest possible returns on </a:t>
            </a:r>
            <a:r>
              <a:rPr lang="en-US" sz="1800">
                <a:solidFill>
                  <a:schemeClr val="dk1"/>
                </a:solidFill>
                <a:latin typeface="Spectral"/>
                <a:ea typeface="Spectral"/>
                <a:cs typeface="Spectral"/>
                <a:sym typeface="Spectral"/>
              </a:rPr>
              <a:t>historical</a:t>
            </a:r>
            <a:r>
              <a:rPr lang="en-US" sz="1800">
                <a:solidFill>
                  <a:schemeClr val="dk1"/>
                </a:solidFill>
                <a:latin typeface="Spectral"/>
                <a:ea typeface="Spectral"/>
                <a:cs typeface="Spectral"/>
                <a:sym typeface="Spectral"/>
              </a:rPr>
              <a:t> data.</a:t>
            </a:r>
            <a:endParaRPr sz="1800">
              <a:solidFill>
                <a:schemeClr val="dk1"/>
              </a:solidFill>
              <a:latin typeface="Spectral"/>
              <a:ea typeface="Spectral"/>
              <a:cs typeface="Spectral"/>
              <a:sym typeface="Spectral"/>
            </a:endParaRPr>
          </a:p>
          <a:p>
            <a:pPr indent="-342900" lvl="0" marL="4572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Similarly, trying to throw multiple unrelated strategies at the same set of data is also a </a:t>
            </a:r>
            <a:r>
              <a:rPr lang="en-US" sz="1800">
                <a:solidFill>
                  <a:schemeClr val="dk1"/>
                </a:solidFill>
                <a:latin typeface="Spectral"/>
                <a:ea typeface="Spectral"/>
                <a:cs typeface="Spectral"/>
                <a:sym typeface="Spectral"/>
              </a:rPr>
              <a:t>recipe</a:t>
            </a:r>
            <a:r>
              <a:rPr lang="en-US" sz="1800">
                <a:solidFill>
                  <a:schemeClr val="dk1"/>
                </a:solidFill>
                <a:latin typeface="Spectral"/>
                <a:ea typeface="Spectral"/>
                <a:cs typeface="Spectral"/>
                <a:sym typeface="Spectral"/>
              </a:rPr>
              <a:t> for failure.</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Markets are real-time phenomena with extremely low signal-to-noise ratio. This means that a strategy’s outperformance in one time interval has very little predictive power of its over or </a:t>
            </a:r>
            <a:r>
              <a:rPr lang="en-US" sz="1800">
                <a:solidFill>
                  <a:schemeClr val="dk1"/>
                </a:solidFill>
                <a:latin typeface="Spectral"/>
                <a:ea typeface="Spectral"/>
                <a:cs typeface="Spectral"/>
                <a:sym typeface="Spectral"/>
              </a:rPr>
              <a:t>underperformance</a:t>
            </a:r>
            <a:r>
              <a:rPr lang="en-US" sz="1800">
                <a:solidFill>
                  <a:schemeClr val="dk1"/>
                </a:solidFill>
                <a:latin typeface="Spectral"/>
                <a:ea typeface="Spectral"/>
                <a:cs typeface="Spectral"/>
                <a:sym typeface="Spectral"/>
              </a:rPr>
              <a:t> in another interval.</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The low signal to noise ratio is the root of the above two issues, along another familiar issue…</a:t>
            </a:r>
            <a:endParaRPr sz="1800">
              <a:solidFill>
                <a:schemeClr val="dk1"/>
              </a:solidFill>
              <a:latin typeface="Spectral"/>
              <a:ea typeface="Spectral"/>
              <a:cs typeface="Spectral"/>
              <a:sym typeface="Spectr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Spectral"/>
              <a:ea typeface="Spectral"/>
              <a:cs typeface="Spectral"/>
              <a:sym typeface="Spectr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cxnSp>
        <p:nvCxnSpPr>
          <p:cNvPr id="202" name="Google Shape;202;p4"/>
          <p:cNvCxnSpPr/>
          <p:nvPr/>
        </p:nvCxnSpPr>
        <p:spPr>
          <a:xfrm rot="10800000">
            <a:off x="0" y="254643"/>
            <a:ext cx="6096000" cy="855762"/>
          </a:xfrm>
          <a:prstGeom prst="straightConnector1">
            <a:avLst/>
          </a:prstGeom>
          <a:noFill/>
          <a:ln cap="flat" cmpd="sng" w="9525">
            <a:solidFill>
              <a:schemeClr val="lt1"/>
            </a:solidFill>
            <a:prstDash val="solid"/>
            <a:miter lim="800000"/>
            <a:headEnd len="sm" w="sm" type="none"/>
            <a:tailEnd len="sm" w="sm" type="none"/>
          </a:ln>
        </p:spPr>
      </p:cxnSp>
      <p:sp>
        <p:nvSpPr>
          <p:cNvPr id="203" name="Google Shape;203;p4"/>
          <p:cNvSpPr txBox="1"/>
          <p:nvPr/>
        </p:nvSpPr>
        <p:spPr>
          <a:xfrm>
            <a:off x="673950" y="2663300"/>
            <a:ext cx="10844100" cy="3722100"/>
          </a:xfrm>
          <a:prstGeom prst="rect">
            <a:avLst/>
          </a:prstGeom>
          <a:noFill/>
          <a:ln>
            <a:noFill/>
          </a:ln>
        </p:spPr>
        <p:txBody>
          <a:bodyPr anchorCtr="0" anchor="t" bIns="45700" lIns="91425" spcFirstLastPara="1" rIns="91425" wrap="square" tIns="0">
            <a:noAutofit/>
          </a:bodyPr>
          <a:lstStyle/>
          <a:p>
            <a:pPr indent="0" lvl="0" marL="0" rtl="0" algn="l">
              <a:spcBef>
                <a:spcPts val="0"/>
              </a:spcBef>
              <a:spcAft>
                <a:spcPts val="0"/>
              </a:spcAft>
              <a:buNone/>
            </a:pPr>
            <a:r>
              <a:rPr lang="en-US" sz="1600">
                <a:solidFill>
                  <a:schemeClr val="lt1"/>
                </a:solidFill>
                <a:latin typeface="Spectral"/>
                <a:ea typeface="Spectral"/>
                <a:cs typeface="Spectral"/>
                <a:sym typeface="Spectral"/>
              </a:rPr>
              <a:t>Here’s an example from Bailey et al. that illustrates the issue:</a:t>
            </a:r>
            <a:endParaRPr sz="1600">
              <a:solidFill>
                <a:schemeClr val="lt1"/>
              </a:solidFill>
              <a:latin typeface="Spectral"/>
              <a:ea typeface="Spectral"/>
              <a:cs typeface="Spectral"/>
              <a:sym typeface="Spectral"/>
            </a:endParaRPr>
          </a:p>
          <a:p>
            <a:pPr indent="0" lvl="0" marL="0" rtl="0" algn="l">
              <a:spcBef>
                <a:spcPts val="0"/>
              </a:spcBef>
              <a:spcAft>
                <a:spcPts val="0"/>
              </a:spcAft>
              <a:buNone/>
            </a:pPr>
            <a:r>
              <a:t/>
            </a:r>
            <a:endParaRPr sz="1600">
              <a:solidFill>
                <a:schemeClr val="lt1"/>
              </a:solidFill>
              <a:latin typeface="Spectral"/>
              <a:ea typeface="Spectral"/>
              <a:cs typeface="Spectral"/>
              <a:sym typeface="Spectral"/>
            </a:endParaRPr>
          </a:p>
          <a:p>
            <a:pPr indent="-330200" lvl="0" marL="457200" rtl="0" algn="l">
              <a:spcBef>
                <a:spcPts val="0"/>
              </a:spcBef>
              <a:spcAft>
                <a:spcPts val="0"/>
              </a:spcAft>
              <a:buClr>
                <a:schemeClr val="lt1"/>
              </a:buClr>
              <a:buSzPts val="1600"/>
              <a:buFont typeface="Spectral"/>
              <a:buChar char="●"/>
            </a:pPr>
            <a:r>
              <a:rPr lang="en-US" sz="1600">
                <a:solidFill>
                  <a:schemeClr val="lt1"/>
                </a:solidFill>
                <a:latin typeface="Spectral"/>
                <a:ea typeface="Spectral"/>
                <a:cs typeface="Spectral"/>
                <a:sym typeface="Spectral"/>
              </a:rPr>
              <a:t>Suppose that a new compound XYZ is developed to treat headaches. </a:t>
            </a:r>
            <a:endParaRPr sz="1600">
              <a:solidFill>
                <a:schemeClr val="lt1"/>
              </a:solidFill>
              <a:latin typeface="Spectral"/>
              <a:ea typeface="Spectral"/>
              <a:cs typeface="Spectral"/>
              <a:sym typeface="Spectral"/>
            </a:endParaRPr>
          </a:p>
          <a:p>
            <a:pPr indent="-330200" lvl="0" marL="457200" rtl="0" algn="l">
              <a:spcBef>
                <a:spcPts val="0"/>
              </a:spcBef>
              <a:spcAft>
                <a:spcPts val="0"/>
              </a:spcAft>
              <a:buClr>
                <a:schemeClr val="lt1"/>
              </a:buClr>
              <a:buSzPts val="1600"/>
              <a:buFont typeface="Spectral"/>
              <a:buChar char="●"/>
            </a:pPr>
            <a:r>
              <a:rPr lang="en-US" sz="1600">
                <a:solidFill>
                  <a:schemeClr val="lt1"/>
                </a:solidFill>
                <a:latin typeface="Spectral"/>
                <a:ea typeface="Spectral"/>
                <a:cs typeface="Spectral"/>
                <a:sym typeface="Spectral"/>
              </a:rPr>
              <a:t>We wish to test for the hypothesis that XYZ is actually effective. </a:t>
            </a:r>
            <a:endParaRPr sz="1600">
              <a:solidFill>
                <a:schemeClr val="lt1"/>
              </a:solidFill>
              <a:latin typeface="Spectral"/>
              <a:ea typeface="Spectral"/>
              <a:cs typeface="Spectral"/>
              <a:sym typeface="Spectral"/>
            </a:endParaRPr>
          </a:p>
          <a:p>
            <a:pPr indent="-330200" lvl="0" marL="457200" rtl="0" algn="l">
              <a:spcBef>
                <a:spcPts val="0"/>
              </a:spcBef>
              <a:spcAft>
                <a:spcPts val="0"/>
              </a:spcAft>
              <a:buClr>
                <a:schemeClr val="lt1"/>
              </a:buClr>
              <a:buSzPts val="1600"/>
              <a:buFont typeface="Spectral"/>
              <a:buChar char="●"/>
            </a:pPr>
            <a:r>
              <a:rPr lang="en-US" sz="1600">
                <a:solidFill>
                  <a:schemeClr val="lt1"/>
                </a:solidFill>
                <a:latin typeface="Spectral"/>
                <a:ea typeface="Spectral"/>
                <a:cs typeface="Spectral"/>
                <a:sym typeface="Spectral"/>
              </a:rPr>
              <a:t>A false positive occurs when we falsely determine that XYZ has been effective. This can occur for a variety of reasons: the patient was misdiagnosed, the pain associated with headache oscillated closely to the threshold level to declare the condition, etc. </a:t>
            </a:r>
            <a:endParaRPr sz="1600">
              <a:solidFill>
                <a:schemeClr val="lt1"/>
              </a:solidFill>
              <a:latin typeface="Spectral"/>
              <a:ea typeface="Spectral"/>
              <a:cs typeface="Spectral"/>
              <a:sym typeface="Spectral"/>
            </a:endParaRPr>
          </a:p>
          <a:p>
            <a:pPr indent="-330200" lvl="0" marL="457200" rtl="0" algn="l">
              <a:spcBef>
                <a:spcPts val="0"/>
              </a:spcBef>
              <a:spcAft>
                <a:spcPts val="0"/>
              </a:spcAft>
              <a:buClr>
                <a:schemeClr val="lt1"/>
              </a:buClr>
              <a:buSzPts val="1600"/>
              <a:buFont typeface="Spectral"/>
              <a:buChar char="●"/>
            </a:pPr>
            <a:r>
              <a:rPr lang="en-US" sz="1600">
                <a:solidFill>
                  <a:schemeClr val="lt1"/>
                </a:solidFill>
                <a:latin typeface="Spectral"/>
                <a:ea typeface="Spectral"/>
                <a:cs typeface="Spectral"/>
                <a:sym typeface="Spectral"/>
              </a:rPr>
              <a:t>Suppose we use significance level of a=0.05, then the probability of a false positive is 5%. </a:t>
            </a:r>
            <a:endParaRPr sz="1600">
              <a:solidFill>
                <a:schemeClr val="lt1"/>
              </a:solidFill>
              <a:latin typeface="Spectral"/>
              <a:ea typeface="Spectral"/>
              <a:cs typeface="Spectral"/>
              <a:sym typeface="Spectral"/>
            </a:endParaRPr>
          </a:p>
          <a:p>
            <a:pPr indent="-330200" lvl="0" marL="457200" rtl="0" algn="l">
              <a:spcBef>
                <a:spcPts val="0"/>
              </a:spcBef>
              <a:spcAft>
                <a:spcPts val="0"/>
              </a:spcAft>
              <a:buClr>
                <a:schemeClr val="lt1"/>
              </a:buClr>
              <a:buSzPts val="1600"/>
              <a:buFont typeface="Spectral"/>
              <a:buChar char="●"/>
            </a:pPr>
            <a:r>
              <a:rPr lang="en-US" sz="1600">
                <a:solidFill>
                  <a:schemeClr val="lt1"/>
                </a:solidFill>
                <a:latin typeface="Spectral"/>
                <a:ea typeface="Spectral"/>
                <a:cs typeface="Spectral"/>
                <a:sym typeface="Spectral"/>
              </a:rPr>
              <a:t>We could test variations of the compound by changing an irrelevant characteristic (the color, the taste, the shape of the pill), and it is expected that at least 1 in 20 of those variations will be (falsely) declared effective. </a:t>
            </a:r>
            <a:endParaRPr sz="1600">
              <a:solidFill>
                <a:schemeClr val="lt1"/>
              </a:solidFill>
              <a:latin typeface="Spectral"/>
              <a:ea typeface="Spectral"/>
              <a:cs typeface="Spectral"/>
              <a:sym typeface="Spectral"/>
            </a:endParaRPr>
          </a:p>
          <a:p>
            <a:pPr indent="-330200" lvl="0" marL="457200" rtl="0" algn="l">
              <a:spcBef>
                <a:spcPts val="0"/>
              </a:spcBef>
              <a:spcAft>
                <a:spcPts val="0"/>
              </a:spcAft>
              <a:buClr>
                <a:schemeClr val="lt1"/>
              </a:buClr>
              <a:buSzPts val="1600"/>
              <a:buFont typeface="Spectral"/>
              <a:buChar char="●"/>
            </a:pPr>
            <a:r>
              <a:rPr lang="en-US" sz="1600">
                <a:solidFill>
                  <a:schemeClr val="lt1"/>
                </a:solidFill>
                <a:latin typeface="Spectral"/>
                <a:ea typeface="Spectral"/>
                <a:cs typeface="Spectral"/>
                <a:sym typeface="Spectral"/>
              </a:rPr>
              <a:t>The problem does not lie with biology or the complexity of the compound. </a:t>
            </a:r>
            <a:endParaRPr sz="1600">
              <a:solidFill>
                <a:schemeClr val="lt1"/>
              </a:solidFill>
              <a:latin typeface="Spectral"/>
              <a:ea typeface="Spectral"/>
              <a:cs typeface="Spectral"/>
              <a:sym typeface="Spectral"/>
            </a:endParaRPr>
          </a:p>
          <a:p>
            <a:pPr indent="-330200" lvl="0" marL="457200" rtl="0" algn="l">
              <a:spcBef>
                <a:spcPts val="0"/>
              </a:spcBef>
              <a:spcAft>
                <a:spcPts val="0"/>
              </a:spcAft>
              <a:buClr>
                <a:schemeClr val="lt1"/>
              </a:buClr>
              <a:buSzPts val="1600"/>
              <a:buFont typeface="Spectral"/>
              <a:buChar char="●"/>
            </a:pPr>
            <a:r>
              <a:rPr lang="en-US" sz="1600">
                <a:solidFill>
                  <a:schemeClr val="lt1"/>
                </a:solidFill>
                <a:latin typeface="Spectral"/>
                <a:ea typeface="Spectral"/>
                <a:cs typeface="Spectral"/>
                <a:sym typeface="Spectral"/>
              </a:rPr>
              <a:t>Instead, the researcher has conducted multiple tests while treating each individually, not realizing that in doing so she has incurred in an increasing probability of false positives.</a:t>
            </a:r>
            <a:endParaRPr sz="1600">
              <a:solidFill>
                <a:schemeClr val="lt1"/>
              </a:solidFill>
              <a:latin typeface="Spectral"/>
              <a:ea typeface="Spectral"/>
              <a:cs typeface="Spectral"/>
              <a:sym typeface="Spectral"/>
            </a:endParaRPr>
          </a:p>
          <a:p>
            <a:pPr indent="0" lvl="0" marL="0" marR="0" rtl="0" algn="l">
              <a:lnSpc>
                <a:spcPct val="100000"/>
              </a:lnSpc>
              <a:spcBef>
                <a:spcPts val="1000"/>
              </a:spcBef>
              <a:spcAft>
                <a:spcPts val="0"/>
              </a:spcAft>
              <a:buClr>
                <a:srgbClr val="000000"/>
              </a:buClr>
              <a:buSzPts val="1800"/>
              <a:buFont typeface="Arial"/>
              <a:buNone/>
            </a:pPr>
            <a:r>
              <a:t/>
            </a:r>
            <a:endParaRPr sz="1800">
              <a:solidFill>
                <a:schemeClr val="lt1"/>
              </a:solidFill>
              <a:latin typeface="Spectral"/>
              <a:ea typeface="Spectral"/>
              <a:cs typeface="Spectral"/>
              <a:sym typeface="Spectral"/>
            </a:endParaRPr>
          </a:p>
        </p:txBody>
      </p:sp>
      <p:sp>
        <p:nvSpPr>
          <p:cNvPr id="204" name="Google Shape;204;p4"/>
          <p:cNvSpPr txBox="1"/>
          <p:nvPr>
            <p:ph type="ctrTitle"/>
          </p:nvPr>
        </p:nvSpPr>
        <p:spPr>
          <a:xfrm>
            <a:off x="2381850" y="586600"/>
            <a:ext cx="7428300" cy="523800"/>
          </a:xfrm>
          <a:prstGeom prst="rect">
            <a:avLst/>
          </a:prstGeom>
          <a:solidFill>
            <a:schemeClr val="dk1"/>
          </a:solid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77777"/>
              <a:buFont typeface="Arial"/>
              <a:buNone/>
            </a:pPr>
            <a:r>
              <a:rPr lang="en-US" u="sng">
                <a:solidFill>
                  <a:schemeClr val="lt1"/>
                </a:solidFill>
                <a:latin typeface="Spectral"/>
                <a:ea typeface="Spectral"/>
                <a:cs typeface="Spectral"/>
                <a:sym typeface="Spectral"/>
              </a:rPr>
              <a:t>An example of our mystery issue</a:t>
            </a:r>
            <a:endParaRPr u="sng">
              <a:solidFill>
                <a:schemeClr val="lt1"/>
              </a:solidFill>
              <a:latin typeface="Spectral"/>
              <a:ea typeface="Spectral"/>
              <a:cs typeface="Spectral"/>
              <a:sym typeface="Spectr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2f992890d4f_27_5"/>
          <p:cNvSpPr txBox="1"/>
          <p:nvPr/>
        </p:nvSpPr>
        <p:spPr>
          <a:xfrm>
            <a:off x="2873425" y="1667550"/>
            <a:ext cx="8226900" cy="4688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The example illustrates the dangers of overfitting. The compound that passes the test does not pass on the basis of its efficacy, but rather based on whichever silly pseudorandom factors lead to the 5% false positive rate. </a:t>
            </a:r>
            <a:endParaRPr sz="1600">
              <a:solidFill>
                <a:schemeClr val="dk1"/>
              </a:solidFill>
              <a:latin typeface="Spectral"/>
              <a:ea typeface="Spectral"/>
              <a:cs typeface="Spectral"/>
              <a:sym typeface="Spectral"/>
            </a:endParaRPr>
          </a:p>
          <a:p>
            <a:pPr indent="-330200" lvl="0" marL="457200" marR="0" rtl="0" algn="l">
              <a:lnSpc>
                <a:spcPct val="100000"/>
              </a:lnSpc>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In mathematical finance, backtest overfitting refers to the usage of historical market data to develop an investment strategy, where many variations of the strategy are tried on the same dataset. (Bailey et. al)</a:t>
            </a:r>
            <a:endParaRPr sz="1600">
              <a:solidFill>
                <a:schemeClr val="dk1"/>
              </a:solidFill>
              <a:latin typeface="Spectral"/>
              <a:ea typeface="Spectral"/>
              <a:cs typeface="Spectral"/>
              <a:sym typeface="Spectral"/>
            </a:endParaRPr>
          </a:p>
          <a:p>
            <a:pPr indent="-330200" lvl="0" marL="457200" marR="0" rtl="0" algn="l">
              <a:lnSpc>
                <a:spcPct val="100000"/>
              </a:lnSpc>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Similarly to overfitting in machine learning, a trading strategy that is overfit to a dataset picks up the </a:t>
            </a:r>
            <a:r>
              <a:rPr lang="en-US" sz="1600">
                <a:solidFill>
                  <a:schemeClr val="dk1"/>
                </a:solidFill>
                <a:latin typeface="Spectral"/>
                <a:ea typeface="Spectral"/>
                <a:cs typeface="Spectral"/>
                <a:sym typeface="Spectral"/>
              </a:rPr>
              <a:t>idiosyncrasies</a:t>
            </a:r>
            <a:r>
              <a:rPr lang="en-US" sz="1600">
                <a:solidFill>
                  <a:schemeClr val="dk1"/>
                </a:solidFill>
                <a:latin typeface="Spectral"/>
                <a:ea typeface="Spectral"/>
                <a:cs typeface="Spectral"/>
                <a:sym typeface="Spectral"/>
              </a:rPr>
              <a:t> of the historical data it was “trained” on instead of behaviors that generalize across all time intervals. </a:t>
            </a:r>
            <a:endParaRPr sz="1600">
              <a:solidFill>
                <a:schemeClr val="dk1"/>
              </a:solidFill>
              <a:latin typeface="Spectral"/>
              <a:ea typeface="Spectral"/>
              <a:cs typeface="Spectral"/>
              <a:sym typeface="Spectral"/>
            </a:endParaRPr>
          </a:p>
          <a:p>
            <a:pPr indent="-330200" lvl="0" marL="457200" marR="0" rtl="0" algn="l">
              <a:lnSpc>
                <a:spcPct val="100000"/>
              </a:lnSpc>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Another flaw in approach that leads to an overfit strategy is modifying the strategy to perform better in backtests. Changing a strategy purely to produce better returns over the past 5 years makes no meaningful progress in developing a strategy that performs better over the next 5.</a:t>
            </a:r>
            <a:endParaRPr sz="1600">
              <a:solidFill>
                <a:schemeClr val="dk1"/>
              </a:solidFill>
              <a:latin typeface="Spectral"/>
              <a:ea typeface="Spectral"/>
              <a:cs typeface="Spectral"/>
              <a:sym typeface="Spectral"/>
            </a:endParaRPr>
          </a:p>
          <a:p>
            <a:pPr indent="0" lvl="0" marL="0" marR="0" rtl="0" algn="l">
              <a:lnSpc>
                <a:spcPct val="100000"/>
              </a:lnSpc>
              <a:spcBef>
                <a:spcPts val="0"/>
              </a:spcBef>
              <a:spcAft>
                <a:spcPts val="0"/>
              </a:spcAft>
              <a:buNone/>
            </a:pPr>
            <a:r>
              <a:t/>
            </a:r>
            <a:endParaRPr sz="1600">
              <a:solidFill>
                <a:schemeClr val="dk1"/>
              </a:solidFill>
              <a:latin typeface="Spectral"/>
              <a:ea typeface="Spectral"/>
              <a:cs typeface="Spectral"/>
              <a:sym typeface="Spectral"/>
            </a:endParaRPr>
          </a:p>
          <a:p>
            <a:pPr indent="0" lvl="0" marL="0" marR="0" rtl="0" algn="l">
              <a:lnSpc>
                <a:spcPct val="100000"/>
              </a:lnSpc>
              <a:spcBef>
                <a:spcPts val="0"/>
              </a:spcBef>
              <a:spcAft>
                <a:spcPts val="0"/>
              </a:spcAft>
              <a:buNone/>
            </a:pPr>
            <a:r>
              <a:t/>
            </a:r>
            <a:endParaRPr sz="1600">
              <a:solidFill>
                <a:schemeClr val="dk1"/>
              </a:solidFill>
              <a:latin typeface="Spectral"/>
              <a:ea typeface="Spectral"/>
              <a:cs typeface="Spectral"/>
              <a:sym typeface="Spectral"/>
            </a:endParaRPr>
          </a:p>
        </p:txBody>
      </p:sp>
      <p:sp>
        <p:nvSpPr>
          <p:cNvPr id="211" name="Google Shape;211;g2f992890d4f_27_5"/>
          <p:cNvSpPr txBox="1"/>
          <p:nvPr>
            <p:ph type="title"/>
          </p:nvPr>
        </p:nvSpPr>
        <p:spPr>
          <a:xfrm>
            <a:off x="2873425" y="919825"/>
            <a:ext cx="6639000" cy="543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800"/>
              <a:buNone/>
            </a:pPr>
            <a:r>
              <a:rPr lang="en-US">
                <a:latin typeface="Spectral"/>
                <a:ea typeface="Spectral"/>
                <a:cs typeface="Spectral"/>
                <a:sym typeface="Spectral"/>
              </a:rPr>
              <a:t>Overfitting</a:t>
            </a:r>
            <a:endParaRPr>
              <a:latin typeface="Spectral"/>
              <a:ea typeface="Spectral"/>
              <a:cs typeface="Spectral"/>
              <a:sym typeface="Spectral"/>
            </a:endParaRPr>
          </a:p>
        </p:txBody>
      </p:sp>
      <p:sp>
        <p:nvSpPr>
          <p:cNvPr id="212" name="Google Shape;212;g2f992890d4f_27_5"/>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3014c06969f_1_5"/>
          <p:cNvSpPr txBox="1"/>
          <p:nvPr>
            <p:ph type="title"/>
          </p:nvPr>
        </p:nvSpPr>
        <p:spPr>
          <a:xfrm>
            <a:off x="1409400" y="311132"/>
            <a:ext cx="7288200" cy="58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800"/>
              <a:buNone/>
            </a:pPr>
            <a:r>
              <a:rPr lang="en-US">
                <a:latin typeface="Spectral"/>
                <a:ea typeface="Spectral"/>
                <a:cs typeface="Spectral"/>
                <a:sym typeface="Spectral"/>
              </a:rPr>
              <a:t>What do overfit trading strategies look like?</a:t>
            </a:r>
            <a:endParaRPr>
              <a:latin typeface="Spectral"/>
              <a:ea typeface="Spectral"/>
              <a:cs typeface="Spectral"/>
              <a:sym typeface="Spectral"/>
            </a:endParaRPr>
          </a:p>
        </p:txBody>
      </p:sp>
      <p:sp>
        <p:nvSpPr>
          <p:cNvPr id="219" name="Google Shape;219;g3014c06969f_1_5"/>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pic>
        <p:nvPicPr>
          <p:cNvPr id="220" name="Google Shape;220;g3014c06969f_1_5"/>
          <p:cNvPicPr preferRelativeResize="0"/>
          <p:nvPr/>
        </p:nvPicPr>
        <p:blipFill>
          <a:blip r:embed="rId3">
            <a:alphaModFix/>
          </a:blip>
          <a:stretch>
            <a:fillRect/>
          </a:stretch>
        </p:blipFill>
        <p:spPr>
          <a:xfrm>
            <a:off x="5804675" y="970625"/>
            <a:ext cx="5412876" cy="4059675"/>
          </a:xfrm>
          <a:prstGeom prst="rect">
            <a:avLst/>
          </a:prstGeom>
          <a:noFill/>
          <a:ln cap="flat" cmpd="sng" w="9525">
            <a:solidFill>
              <a:schemeClr val="dk2"/>
            </a:solidFill>
            <a:prstDash val="solid"/>
            <a:round/>
            <a:headEnd len="sm" w="sm" type="none"/>
            <a:tailEnd len="sm" w="sm" type="none"/>
          </a:ln>
        </p:spPr>
      </p:pic>
      <p:sp>
        <p:nvSpPr>
          <p:cNvPr id="221" name="Google Shape;221;g3014c06969f_1_5"/>
          <p:cNvSpPr txBox="1"/>
          <p:nvPr/>
        </p:nvSpPr>
        <p:spPr>
          <a:xfrm>
            <a:off x="269625" y="891325"/>
            <a:ext cx="5149200" cy="45534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In the chart to the right, the green line represents the price action of the underlying, while the blue line represents the return of the strategy.</a:t>
            </a:r>
            <a:endParaRPr sz="1600">
              <a:solidFill>
                <a:schemeClr val="dk1"/>
              </a:solidFill>
              <a:latin typeface="Spectral"/>
              <a:ea typeface="Spectral"/>
              <a:cs typeface="Spectral"/>
              <a:sym typeface="Spectral"/>
            </a:endParaRPr>
          </a:p>
          <a:p>
            <a:pPr indent="-330200" lvl="0" marL="457200" marR="0" rtl="0" algn="l">
              <a:lnSpc>
                <a:spcPct val="100000"/>
              </a:lnSpc>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As you can see, the strategy makes consistent profit while the underlying asset gyrates </a:t>
            </a:r>
            <a:r>
              <a:rPr b="1" lang="en-US" sz="1600">
                <a:solidFill>
                  <a:schemeClr val="dk1"/>
                </a:solidFill>
                <a:latin typeface="Spectral"/>
                <a:ea typeface="Spectral"/>
                <a:cs typeface="Spectral"/>
                <a:sym typeface="Spectral"/>
              </a:rPr>
              <a:t>randomly</a:t>
            </a:r>
            <a:r>
              <a:rPr lang="en-US" sz="1600">
                <a:solidFill>
                  <a:schemeClr val="dk1"/>
                </a:solidFill>
                <a:latin typeface="Spectral"/>
                <a:ea typeface="Spectral"/>
                <a:cs typeface="Spectral"/>
                <a:sym typeface="Spectral"/>
              </a:rPr>
              <a:t> in price.</a:t>
            </a:r>
            <a:endParaRPr sz="1600">
              <a:solidFill>
                <a:schemeClr val="dk1"/>
              </a:solidFill>
              <a:latin typeface="Spectral"/>
              <a:ea typeface="Spectral"/>
              <a:cs typeface="Spectral"/>
              <a:sym typeface="Spectral"/>
            </a:endParaRPr>
          </a:p>
          <a:p>
            <a:pPr indent="-330200" lvl="0" marL="457200" marR="0" rtl="0" algn="l">
              <a:lnSpc>
                <a:spcPct val="100000"/>
              </a:lnSpc>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And yes, the asset price gyrations are, for all intents and purposes, </a:t>
            </a:r>
            <a:r>
              <a:rPr b="1" lang="en-US" sz="1600">
                <a:solidFill>
                  <a:schemeClr val="dk1"/>
                </a:solidFill>
                <a:latin typeface="Spectral"/>
                <a:ea typeface="Spectral"/>
                <a:cs typeface="Spectral"/>
                <a:sym typeface="Spectral"/>
              </a:rPr>
              <a:t>random</a:t>
            </a:r>
            <a:r>
              <a:rPr lang="en-US" sz="1600">
                <a:solidFill>
                  <a:schemeClr val="dk1"/>
                </a:solidFill>
                <a:latin typeface="Spectral"/>
                <a:ea typeface="Spectral"/>
                <a:cs typeface="Spectral"/>
                <a:sym typeface="Spectral"/>
              </a:rPr>
              <a:t>. Since price fluctuations have a low signal-to-noise ratio, you can’t say for sure that this is a real stock or the output of a Brownian motion simulation.</a:t>
            </a:r>
            <a:endParaRPr sz="1600">
              <a:solidFill>
                <a:schemeClr val="dk1"/>
              </a:solidFill>
              <a:latin typeface="Spectral"/>
              <a:ea typeface="Spectral"/>
              <a:cs typeface="Spectral"/>
              <a:sym typeface="Spectral"/>
            </a:endParaRPr>
          </a:p>
          <a:p>
            <a:pPr indent="-330200" lvl="0" marL="457200" marR="0" rtl="0" algn="l">
              <a:lnSpc>
                <a:spcPct val="100000"/>
              </a:lnSpc>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It is guaranteed that there is a trading strategy on this asset that outperforms it over this interval. In fact, it is </a:t>
            </a:r>
            <a:r>
              <a:rPr b="1" lang="en-US" sz="1600">
                <a:solidFill>
                  <a:schemeClr val="dk1"/>
                </a:solidFill>
                <a:latin typeface="Spectral"/>
                <a:ea typeface="Spectral"/>
                <a:cs typeface="Spectral"/>
                <a:sym typeface="Spectral"/>
              </a:rPr>
              <a:t>guaranteed</a:t>
            </a:r>
            <a:r>
              <a:rPr lang="en-US" sz="1600">
                <a:solidFill>
                  <a:schemeClr val="dk1"/>
                </a:solidFill>
                <a:latin typeface="Spectral"/>
                <a:ea typeface="Spectral"/>
                <a:cs typeface="Spectral"/>
                <a:sym typeface="Spectral"/>
              </a:rPr>
              <a:t> that there is a strategy that outperforms </a:t>
            </a:r>
            <a:r>
              <a:rPr b="1" lang="en-US" sz="1600">
                <a:solidFill>
                  <a:schemeClr val="dk1"/>
                </a:solidFill>
                <a:latin typeface="Spectral"/>
                <a:ea typeface="Spectral"/>
                <a:cs typeface="Spectral"/>
                <a:sym typeface="Spectral"/>
              </a:rPr>
              <a:t>any</a:t>
            </a:r>
            <a:r>
              <a:rPr lang="en-US" sz="1600">
                <a:solidFill>
                  <a:schemeClr val="dk1"/>
                </a:solidFill>
                <a:latin typeface="Spectral"/>
                <a:ea typeface="Spectral"/>
                <a:cs typeface="Spectral"/>
                <a:sym typeface="Spectral"/>
              </a:rPr>
              <a:t> asset over any finite time interval.</a:t>
            </a:r>
            <a:endParaRPr sz="1600">
              <a:solidFill>
                <a:schemeClr val="dk1"/>
              </a:solidFill>
              <a:latin typeface="Spectral"/>
              <a:ea typeface="Spectral"/>
              <a:cs typeface="Spectral"/>
              <a:sym typeface="Spectral"/>
            </a:endParaRPr>
          </a:p>
          <a:p>
            <a:pPr indent="0" lvl="0" marL="0" marR="0" rtl="0" algn="l">
              <a:lnSpc>
                <a:spcPct val="100000"/>
              </a:lnSpc>
              <a:spcBef>
                <a:spcPts val="0"/>
              </a:spcBef>
              <a:spcAft>
                <a:spcPts val="0"/>
              </a:spcAft>
              <a:buNone/>
            </a:pPr>
            <a:r>
              <a:t/>
            </a:r>
            <a:endParaRPr sz="1600">
              <a:solidFill>
                <a:schemeClr val="dk1"/>
              </a:solidFill>
              <a:latin typeface="Spectral"/>
              <a:ea typeface="Spectral"/>
              <a:cs typeface="Spectral"/>
              <a:sym typeface="Spectral"/>
            </a:endParaRPr>
          </a:p>
          <a:p>
            <a:pPr indent="0" lvl="0" marL="0" marR="0" rtl="0" algn="l">
              <a:lnSpc>
                <a:spcPct val="100000"/>
              </a:lnSpc>
              <a:spcBef>
                <a:spcPts val="0"/>
              </a:spcBef>
              <a:spcAft>
                <a:spcPts val="0"/>
              </a:spcAft>
              <a:buNone/>
            </a:pPr>
            <a:r>
              <a:t/>
            </a:r>
            <a:endParaRPr sz="1600">
              <a:solidFill>
                <a:schemeClr val="dk1"/>
              </a:solidFill>
              <a:latin typeface="Spectral"/>
              <a:ea typeface="Spectral"/>
              <a:cs typeface="Spectral"/>
              <a:sym typeface="Spectr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31cc0060b80_0_18"/>
          <p:cNvSpPr txBox="1"/>
          <p:nvPr>
            <p:ph idx="12" type="sldNum"/>
          </p:nvPr>
        </p:nvSpPr>
        <p:spPr>
          <a:xfrm>
            <a:off x="10373350" y="6356349"/>
            <a:ext cx="987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pic>
        <p:nvPicPr>
          <p:cNvPr id="228" name="Google Shape;228;g31cc0060b80_0_18"/>
          <p:cNvPicPr preferRelativeResize="0"/>
          <p:nvPr/>
        </p:nvPicPr>
        <p:blipFill rotWithShape="1">
          <a:blip r:embed="rId3">
            <a:alphaModFix/>
          </a:blip>
          <a:srcRect b="79737" l="0" r="0" t="0"/>
          <a:stretch/>
        </p:blipFill>
        <p:spPr>
          <a:xfrm>
            <a:off x="152400" y="152400"/>
            <a:ext cx="4852826" cy="1974298"/>
          </a:xfrm>
          <a:prstGeom prst="rect">
            <a:avLst/>
          </a:prstGeom>
          <a:noFill/>
          <a:ln>
            <a:noFill/>
          </a:ln>
        </p:spPr>
      </p:pic>
      <p:pic>
        <p:nvPicPr>
          <p:cNvPr id="229" name="Google Shape;229;g31cc0060b80_0_18"/>
          <p:cNvPicPr preferRelativeResize="0"/>
          <p:nvPr/>
        </p:nvPicPr>
        <p:blipFill rotWithShape="1">
          <a:blip r:embed="rId3">
            <a:alphaModFix/>
          </a:blip>
          <a:srcRect b="60044" l="0" r="0" t="19782"/>
          <a:stretch/>
        </p:blipFill>
        <p:spPr>
          <a:xfrm>
            <a:off x="5005225" y="107462"/>
            <a:ext cx="4852826" cy="1965635"/>
          </a:xfrm>
          <a:prstGeom prst="rect">
            <a:avLst/>
          </a:prstGeom>
          <a:noFill/>
          <a:ln>
            <a:noFill/>
          </a:ln>
        </p:spPr>
      </p:pic>
      <p:pic>
        <p:nvPicPr>
          <p:cNvPr id="230" name="Google Shape;230;g31cc0060b80_0_18"/>
          <p:cNvPicPr preferRelativeResize="0"/>
          <p:nvPr/>
        </p:nvPicPr>
        <p:blipFill rotWithShape="1">
          <a:blip r:embed="rId3">
            <a:alphaModFix/>
          </a:blip>
          <a:srcRect b="40074" l="0" r="0" t="39662"/>
          <a:stretch/>
        </p:blipFill>
        <p:spPr>
          <a:xfrm>
            <a:off x="152400" y="2126698"/>
            <a:ext cx="4852826" cy="1974298"/>
          </a:xfrm>
          <a:prstGeom prst="rect">
            <a:avLst/>
          </a:prstGeom>
          <a:noFill/>
          <a:ln>
            <a:noFill/>
          </a:ln>
        </p:spPr>
      </p:pic>
      <p:pic>
        <p:nvPicPr>
          <p:cNvPr id="231" name="Google Shape;231;g31cc0060b80_0_18"/>
          <p:cNvPicPr preferRelativeResize="0"/>
          <p:nvPr/>
        </p:nvPicPr>
        <p:blipFill rotWithShape="1">
          <a:blip r:embed="rId3">
            <a:alphaModFix/>
          </a:blip>
          <a:srcRect b="20176" l="0" r="0" t="59649"/>
          <a:stretch/>
        </p:blipFill>
        <p:spPr>
          <a:xfrm>
            <a:off x="5005225" y="2126701"/>
            <a:ext cx="4852826" cy="1965650"/>
          </a:xfrm>
          <a:prstGeom prst="rect">
            <a:avLst/>
          </a:prstGeom>
          <a:noFill/>
          <a:ln>
            <a:noFill/>
          </a:ln>
        </p:spPr>
      </p:pic>
      <p:pic>
        <p:nvPicPr>
          <p:cNvPr id="232" name="Google Shape;232;g31cc0060b80_0_18"/>
          <p:cNvPicPr preferRelativeResize="0"/>
          <p:nvPr/>
        </p:nvPicPr>
        <p:blipFill rotWithShape="1">
          <a:blip r:embed="rId3">
            <a:alphaModFix/>
          </a:blip>
          <a:srcRect b="-844" l="0" r="47159" t="79842"/>
          <a:stretch/>
        </p:blipFill>
        <p:spPr>
          <a:xfrm>
            <a:off x="6826350" y="4224625"/>
            <a:ext cx="3363300" cy="2684001"/>
          </a:xfrm>
          <a:prstGeom prst="rect">
            <a:avLst/>
          </a:prstGeom>
          <a:noFill/>
          <a:ln>
            <a:noFill/>
          </a:ln>
        </p:spPr>
      </p:pic>
      <p:sp>
        <p:nvSpPr>
          <p:cNvPr id="233" name="Google Shape;233;g31cc0060b80_0_18"/>
          <p:cNvSpPr txBox="1"/>
          <p:nvPr/>
        </p:nvSpPr>
        <p:spPr>
          <a:xfrm>
            <a:off x="188150" y="4092350"/>
            <a:ext cx="64545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A</a:t>
            </a:r>
            <a:r>
              <a:rPr lang="en-US" sz="1600">
                <a:solidFill>
                  <a:schemeClr val="dk1"/>
                </a:solidFill>
                <a:latin typeface="Spectral"/>
                <a:ea typeface="Spectral"/>
                <a:cs typeface="Spectral"/>
                <a:sym typeface="Spectral"/>
              </a:rPr>
              <a:t> theorem from analysis called the </a:t>
            </a:r>
            <a:r>
              <a:rPr b="1" lang="en-US" sz="1600">
                <a:solidFill>
                  <a:schemeClr val="dk1"/>
                </a:solidFill>
                <a:latin typeface="Spectral"/>
                <a:ea typeface="Spectral"/>
                <a:cs typeface="Spectral"/>
                <a:sym typeface="Spectral"/>
              </a:rPr>
              <a:t>Stone-Weierstrass theorem</a:t>
            </a:r>
            <a:r>
              <a:rPr lang="en-US" sz="1600">
                <a:solidFill>
                  <a:schemeClr val="dk1"/>
                </a:solidFill>
                <a:latin typeface="Spectral"/>
                <a:ea typeface="Spectral"/>
                <a:cs typeface="Spectral"/>
                <a:sym typeface="Spectral"/>
              </a:rPr>
              <a:t> states that any continuous function on a closed interval can be approximated by a polynomial. </a:t>
            </a:r>
            <a:endParaRPr sz="1600">
              <a:solidFill>
                <a:schemeClr val="dk1"/>
              </a:solidFill>
              <a:latin typeface="Spectral"/>
              <a:ea typeface="Spectral"/>
              <a:cs typeface="Spectral"/>
              <a:sym typeface="Spectral"/>
            </a:endParaRPr>
          </a:p>
          <a:p>
            <a:pPr indent="-330200" lvl="0" marL="457200" rtl="0" algn="l">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You can think of the continuous function as the price action of the asset, and the approximating polynomial as the trading strategy. A more complex polynomial will better approximate a given function, but it also reduces the likelihood that the polynomial will also accurately approximate another random function.</a:t>
            </a:r>
            <a:endParaRPr sz="28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8"/>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240" name="Google Shape;240;p8"/>
          <p:cNvSpPr txBox="1"/>
          <p:nvPr/>
        </p:nvSpPr>
        <p:spPr>
          <a:xfrm>
            <a:off x="394575" y="224725"/>
            <a:ext cx="3649800" cy="59118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To illustrate that point, look at how the same strategy performs on the same asset over a different time period. </a:t>
            </a:r>
            <a:endParaRPr sz="1600">
              <a:solidFill>
                <a:schemeClr val="dk1"/>
              </a:solidFill>
              <a:latin typeface="Spectral"/>
              <a:ea typeface="Spectral"/>
              <a:cs typeface="Spectral"/>
              <a:sym typeface="Spectral"/>
            </a:endParaRPr>
          </a:p>
          <a:p>
            <a:pPr indent="-330200" lvl="0" marL="457200" marR="0" rtl="0" algn="l">
              <a:lnSpc>
                <a:spcPct val="100000"/>
              </a:lnSpc>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To continue the analogy, the new price action is a completely different function (despite the asset being the same). However, we haven’t changed our approximating polynomial, and so our polynomial fails to approximate the function.</a:t>
            </a:r>
            <a:endParaRPr sz="1600">
              <a:solidFill>
                <a:schemeClr val="dk1"/>
              </a:solidFill>
              <a:latin typeface="Spectral"/>
              <a:ea typeface="Spectral"/>
              <a:cs typeface="Spectral"/>
              <a:sym typeface="Spectral"/>
            </a:endParaRPr>
          </a:p>
          <a:p>
            <a:pPr indent="-330200" lvl="0" marL="457200" marR="0" rtl="0" algn="l">
              <a:lnSpc>
                <a:spcPct val="100000"/>
              </a:lnSpc>
              <a:spcBef>
                <a:spcPts val="0"/>
              </a:spcBef>
              <a:spcAft>
                <a:spcPts val="0"/>
              </a:spcAft>
              <a:buClr>
                <a:schemeClr val="dk1"/>
              </a:buClr>
              <a:buSzPts val="1600"/>
              <a:buFont typeface="Spectral"/>
              <a:buChar char="●"/>
            </a:pPr>
            <a:r>
              <a:rPr lang="en-US" sz="1600">
                <a:solidFill>
                  <a:schemeClr val="dk1"/>
                </a:solidFill>
                <a:latin typeface="Spectral"/>
                <a:ea typeface="Spectral"/>
                <a:cs typeface="Spectral"/>
                <a:sym typeface="Spectral"/>
              </a:rPr>
              <a:t>This manifests as a very volatile period of negative returns for the trading strategy in blue.</a:t>
            </a:r>
            <a:endParaRPr sz="1600">
              <a:solidFill>
                <a:schemeClr val="dk1"/>
              </a:solidFill>
              <a:latin typeface="Spectral"/>
              <a:ea typeface="Spectral"/>
              <a:cs typeface="Spectral"/>
              <a:sym typeface="Spectral"/>
            </a:endParaRPr>
          </a:p>
        </p:txBody>
      </p:sp>
      <p:pic>
        <p:nvPicPr>
          <p:cNvPr id="241" name="Google Shape;241;p8"/>
          <p:cNvPicPr preferRelativeResize="0"/>
          <p:nvPr/>
        </p:nvPicPr>
        <p:blipFill>
          <a:blip r:embed="rId3">
            <a:alphaModFix/>
          </a:blip>
          <a:stretch>
            <a:fillRect/>
          </a:stretch>
        </p:blipFill>
        <p:spPr>
          <a:xfrm>
            <a:off x="5663150" y="224725"/>
            <a:ext cx="6196168" cy="464712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3087a15edf9_2_4"/>
          <p:cNvSpPr txBox="1"/>
          <p:nvPr>
            <p:ph type="ctrTitle"/>
          </p:nvPr>
        </p:nvSpPr>
        <p:spPr>
          <a:xfrm>
            <a:off x="6658350" y="406400"/>
            <a:ext cx="4954800" cy="566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a:latin typeface="Spectral"/>
                <a:ea typeface="Spectral"/>
                <a:cs typeface="Spectral"/>
                <a:sym typeface="Spectral"/>
              </a:rPr>
              <a:t>The Dos of Backtesting</a:t>
            </a:r>
            <a:endParaRPr>
              <a:latin typeface="Spectral"/>
              <a:ea typeface="Spectral"/>
              <a:cs typeface="Spectral"/>
              <a:sym typeface="Spectral"/>
            </a:endParaRPr>
          </a:p>
        </p:txBody>
      </p:sp>
      <p:pic>
        <p:nvPicPr>
          <p:cNvPr id="248" name="Google Shape;248;g3087a15edf9_2_4"/>
          <p:cNvPicPr preferRelativeResize="0"/>
          <p:nvPr/>
        </p:nvPicPr>
        <p:blipFill rotWithShape="1">
          <a:blip r:embed="rId3">
            <a:alphaModFix/>
          </a:blip>
          <a:srcRect b="0" l="5687" r="0" t="0"/>
          <a:stretch/>
        </p:blipFill>
        <p:spPr>
          <a:xfrm>
            <a:off x="7535350" y="1137650"/>
            <a:ext cx="3200802" cy="53463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5"/>
          <p:cNvSpPr txBox="1"/>
          <p:nvPr>
            <p:ph type="title"/>
          </p:nvPr>
        </p:nvSpPr>
        <p:spPr>
          <a:xfrm>
            <a:off x="1322325" y="268354"/>
            <a:ext cx="7288200" cy="1276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latin typeface="Spectral"/>
                <a:ea typeface="Spectral"/>
                <a:cs typeface="Spectral"/>
                <a:sym typeface="Spectral"/>
              </a:rPr>
              <a:t>Proper Use of Data</a:t>
            </a:r>
            <a:endParaRPr>
              <a:latin typeface="Spectral"/>
              <a:ea typeface="Spectral"/>
              <a:cs typeface="Spectral"/>
              <a:sym typeface="Spectral"/>
            </a:endParaRPr>
          </a:p>
        </p:txBody>
      </p:sp>
      <p:sp>
        <p:nvSpPr>
          <p:cNvPr id="255" name="Google Shape;255;p5"/>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256" name="Google Shape;256;p5"/>
          <p:cNvSpPr txBox="1"/>
          <p:nvPr>
            <p:ph idx="1" type="body"/>
          </p:nvPr>
        </p:nvSpPr>
        <p:spPr>
          <a:xfrm>
            <a:off x="1189875" y="1696625"/>
            <a:ext cx="7288200" cy="49371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0"/>
              </a:spcBef>
              <a:spcAft>
                <a:spcPts val="0"/>
              </a:spcAft>
              <a:buSzPts val="1800"/>
              <a:buFont typeface="Spectral"/>
              <a:buChar char="●"/>
            </a:pPr>
            <a:r>
              <a:rPr b="0" lang="en-US">
                <a:latin typeface="Spectral"/>
                <a:ea typeface="Spectral"/>
                <a:cs typeface="Spectral"/>
                <a:sym typeface="Spectral"/>
              </a:rPr>
              <a:t>As we saw in the example, testing a strategy on only one time period or </a:t>
            </a:r>
            <a:r>
              <a:rPr b="0" lang="en-US">
                <a:latin typeface="Spectral"/>
                <a:ea typeface="Spectral"/>
                <a:cs typeface="Spectral"/>
                <a:sym typeface="Spectral"/>
              </a:rPr>
              <a:t>sequence</a:t>
            </a:r>
            <a:r>
              <a:rPr b="0" lang="en-US">
                <a:latin typeface="Spectral"/>
                <a:ea typeface="Spectral"/>
                <a:cs typeface="Spectral"/>
                <a:sym typeface="Spectral"/>
              </a:rPr>
              <a:t> of underlying movements turns a backtest into a referendum on </a:t>
            </a:r>
            <a:r>
              <a:rPr b="0" lang="en-US">
                <a:latin typeface="Spectral"/>
                <a:ea typeface="Spectral"/>
                <a:cs typeface="Spectral"/>
                <a:sym typeface="Spectral"/>
              </a:rPr>
              <a:t>whether</a:t>
            </a:r>
            <a:r>
              <a:rPr b="0" lang="en-US">
                <a:latin typeface="Spectral"/>
                <a:ea typeface="Spectral"/>
                <a:cs typeface="Spectral"/>
                <a:sym typeface="Spectral"/>
              </a:rPr>
              <a:t> the strategy could have survived that time period or sequence.</a:t>
            </a:r>
            <a:endParaRPr b="0">
              <a:latin typeface="Spectral"/>
              <a:ea typeface="Spectral"/>
              <a:cs typeface="Spectral"/>
              <a:sym typeface="Spectral"/>
            </a:endParaRPr>
          </a:p>
          <a:p>
            <a:pPr indent="-342900" lvl="1" marL="914400" rtl="0" algn="l">
              <a:lnSpc>
                <a:spcPct val="100000"/>
              </a:lnSpc>
              <a:spcBef>
                <a:spcPts val="0"/>
              </a:spcBef>
              <a:spcAft>
                <a:spcPts val="0"/>
              </a:spcAft>
              <a:buSzPts val="1800"/>
              <a:buFont typeface="Spectral"/>
              <a:buChar char="○"/>
            </a:pPr>
            <a:r>
              <a:rPr lang="en-US">
                <a:latin typeface="Spectral"/>
                <a:ea typeface="Spectral"/>
                <a:cs typeface="Spectral"/>
                <a:sym typeface="Spectral"/>
              </a:rPr>
              <a:t>For example, a backtest on only the past 5 years means the backtest is only a referendum on whether the strategy could have survived the pandemic crash.</a:t>
            </a:r>
            <a:endParaRPr>
              <a:latin typeface="Spectral"/>
              <a:ea typeface="Spectral"/>
              <a:cs typeface="Spectral"/>
              <a:sym typeface="Spectral"/>
            </a:endParaRPr>
          </a:p>
          <a:p>
            <a:pPr indent="-342900" lvl="0" marL="457200" rtl="0" algn="l">
              <a:lnSpc>
                <a:spcPct val="100000"/>
              </a:lnSpc>
              <a:spcBef>
                <a:spcPts val="0"/>
              </a:spcBef>
              <a:spcAft>
                <a:spcPts val="0"/>
              </a:spcAft>
              <a:buSzPts val="1800"/>
              <a:buFont typeface="Spectral"/>
              <a:buChar char="●"/>
            </a:pPr>
            <a:r>
              <a:rPr b="0" lang="en-US">
                <a:latin typeface="Spectral"/>
                <a:ea typeface="Spectral"/>
                <a:cs typeface="Spectral"/>
                <a:sym typeface="Spectral"/>
              </a:rPr>
              <a:t>This is an issue that heatmaps and other non-traditional backtesting plots can solve. One application of this is to plot all possible 1-year subintervals of a 10-year interval, for example.</a:t>
            </a:r>
            <a:endParaRPr b="0">
              <a:latin typeface="Spectral"/>
              <a:ea typeface="Spectral"/>
              <a:cs typeface="Spectral"/>
              <a:sym typeface="Spectral"/>
            </a:endParaRPr>
          </a:p>
          <a:p>
            <a:pPr indent="-342900" lvl="1" marL="914400" rtl="0" algn="l">
              <a:lnSpc>
                <a:spcPct val="100000"/>
              </a:lnSpc>
              <a:spcBef>
                <a:spcPts val="0"/>
              </a:spcBef>
              <a:spcAft>
                <a:spcPts val="0"/>
              </a:spcAft>
              <a:buSzPts val="1800"/>
              <a:buFont typeface="Spectral"/>
              <a:buChar char="○"/>
            </a:pPr>
            <a:r>
              <a:rPr lang="en-US">
                <a:latin typeface="Spectral"/>
                <a:ea typeface="Spectral"/>
                <a:cs typeface="Spectral"/>
                <a:sym typeface="Spectral"/>
              </a:rPr>
              <a:t>Not only does this give you more data and market regimes to test on, it can also help with weeding out strategies that outperform due to a lucky start.</a:t>
            </a:r>
            <a:endParaRPr>
              <a:latin typeface="Spectral"/>
              <a:ea typeface="Spectral"/>
              <a:cs typeface="Spectral"/>
              <a:sym typeface="Spectral"/>
            </a:endParaRPr>
          </a:p>
          <a:p>
            <a:pPr indent="-342900" lvl="0" marL="457200" rtl="0" algn="l">
              <a:lnSpc>
                <a:spcPct val="100000"/>
              </a:lnSpc>
              <a:spcBef>
                <a:spcPts val="0"/>
              </a:spcBef>
              <a:spcAft>
                <a:spcPts val="0"/>
              </a:spcAft>
              <a:buSzPts val="1800"/>
              <a:buFont typeface="Spectral"/>
              <a:buChar char="●"/>
            </a:pPr>
            <a:r>
              <a:rPr lang="en-US">
                <a:latin typeface="Spectral"/>
                <a:ea typeface="Spectral"/>
                <a:cs typeface="Spectral"/>
                <a:sym typeface="Spectral"/>
              </a:rPr>
              <a:t>This is why we train-test-split, apply regularization, cross-validate, etc. in machine learning</a:t>
            </a:r>
            <a:endParaRPr>
              <a:latin typeface="Spectral"/>
              <a:ea typeface="Spectral"/>
              <a:cs typeface="Spectral"/>
              <a:sym typeface="Spectr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
          <p:cNvSpPr txBox="1"/>
          <p:nvPr>
            <p:ph type="title"/>
          </p:nvPr>
        </p:nvSpPr>
        <p:spPr>
          <a:xfrm>
            <a:off x="1333500" y="1020445"/>
            <a:ext cx="2895600" cy="132556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Arial"/>
              <a:buNone/>
            </a:pPr>
            <a:r>
              <a:rPr lang="en-US">
                <a:latin typeface="Spectral"/>
                <a:ea typeface="Spectral"/>
                <a:cs typeface="Spectral"/>
                <a:sym typeface="Spectral"/>
              </a:rPr>
              <a:t>Agenda</a:t>
            </a:r>
            <a:endParaRPr>
              <a:latin typeface="Spectral"/>
              <a:ea typeface="Spectral"/>
              <a:cs typeface="Spectral"/>
              <a:sym typeface="Spectral"/>
            </a:endParaRPr>
          </a:p>
        </p:txBody>
      </p:sp>
      <p:sp>
        <p:nvSpPr>
          <p:cNvPr id="115" name="Google Shape;115;p2"/>
          <p:cNvSpPr txBox="1"/>
          <p:nvPr>
            <p:ph idx="1" type="body"/>
          </p:nvPr>
        </p:nvSpPr>
        <p:spPr>
          <a:xfrm>
            <a:off x="1333500" y="2674025"/>
            <a:ext cx="3982200" cy="3269700"/>
          </a:xfrm>
          <a:prstGeom prst="rect">
            <a:avLst/>
          </a:prstGeom>
          <a:noFill/>
          <a:ln>
            <a:noFill/>
          </a:ln>
        </p:spPr>
        <p:txBody>
          <a:bodyPr anchorCtr="0" anchor="t" bIns="45700" lIns="91425" spcFirstLastPara="1" rIns="91425" wrap="square" tIns="45700">
            <a:normAutofit/>
          </a:bodyPr>
          <a:lstStyle/>
          <a:p>
            <a:pPr indent="0" lvl="0" marL="0" rtl="0" algn="l">
              <a:lnSpc>
                <a:spcPct val="140000"/>
              </a:lnSpc>
              <a:spcBef>
                <a:spcPts val="0"/>
              </a:spcBef>
              <a:spcAft>
                <a:spcPts val="0"/>
              </a:spcAft>
              <a:buClr>
                <a:schemeClr val="lt1"/>
              </a:buClr>
              <a:buSzPts val="1800"/>
              <a:buNone/>
            </a:pPr>
            <a:r>
              <a:rPr lang="en-US">
                <a:latin typeface="Spectral"/>
                <a:ea typeface="Spectral"/>
                <a:cs typeface="Spectral"/>
                <a:sym typeface="Spectral"/>
              </a:rPr>
              <a:t>What is backtesting?</a:t>
            </a:r>
            <a:endParaRPr>
              <a:latin typeface="Spectral"/>
              <a:ea typeface="Spectral"/>
              <a:cs typeface="Spectral"/>
              <a:sym typeface="Spectral"/>
            </a:endParaRPr>
          </a:p>
          <a:p>
            <a:pPr indent="0" lvl="0" marL="0" rtl="0" algn="l">
              <a:lnSpc>
                <a:spcPct val="140000"/>
              </a:lnSpc>
              <a:spcBef>
                <a:spcPts val="1000"/>
              </a:spcBef>
              <a:spcAft>
                <a:spcPts val="0"/>
              </a:spcAft>
              <a:buClr>
                <a:schemeClr val="lt1"/>
              </a:buClr>
              <a:buSzPts val="1800"/>
              <a:buNone/>
            </a:pPr>
            <a:r>
              <a:rPr lang="en-US">
                <a:latin typeface="Spectral"/>
                <a:ea typeface="Spectral"/>
                <a:cs typeface="Spectral"/>
                <a:sym typeface="Spectral"/>
              </a:rPr>
              <a:t>The Don’ts of Backtesting</a:t>
            </a:r>
            <a:endParaRPr>
              <a:latin typeface="Spectral"/>
              <a:ea typeface="Spectral"/>
              <a:cs typeface="Spectral"/>
              <a:sym typeface="Spectral"/>
            </a:endParaRPr>
          </a:p>
          <a:p>
            <a:pPr indent="0" lvl="0" marL="0" rtl="0" algn="l">
              <a:lnSpc>
                <a:spcPct val="140000"/>
              </a:lnSpc>
              <a:spcBef>
                <a:spcPts val="1000"/>
              </a:spcBef>
              <a:spcAft>
                <a:spcPts val="0"/>
              </a:spcAft>
              <a:buClr>
                <a:schemeClr val="lt1"/>
              </a:buClr>
              <a:buSzPts val="1800"/>
              <a:buNone/>
            </a:pPr>
            <a:r>
              <a:rPr lang="en-US">
                <a:latin typeface="Spectral"/>
                <a:ea typeface="Spectral"/>
                <a:cs typeface="Spectral"/>
                <a:sym typeface="Spectral"/>
              </a:rPr>
              <a:t>The Dos of Backtesting</a:t>
            </a:r>
            <a:endParaRPr>
              <a:latin typeface="Spectral"/>
              <a:ea typeface="Spectral"/>
              <a:cs typeface="Spectral"/>
              <a:sym typeface="Spectral"/>
            </a:endParaRPr>
          </a:p>
          <a:p>
            <a:pPr indent="0" lvl="0" marL="0" rtl="0" algn="l">
              <a:lnSpc>
                <a:spcPct val="140000"/>
              </a:lnSpc>
              <a:spcBef>
                <a:spcPts val="1000"/>
              </a:spcBef>
              <a:spcAft>
                <a:spcPts val="0"/>
              </a:spcAft>
              <a:buClr>
                <a:schemeClr val="lt1"/>
              </a:buClr>
              <a:buSzPts val="1800"/>
              <a:buNone/>
            </a:pPr>
            <a:r>
              <a:rPr lang="en-US">
                <a:latin typeface="Spectral"/>
                <a:ea typeface="Spectral"/>
                <a:cs typeface="Spectral"/>
                <a:sym typeface="Spectral"/>
              </a:rPr>
              <a:t>The Backtesting Project</a:t>
            </a:r>
            <a:endParaRPr>
              <a:latin typeface="Spectral"/>
              <a:ea typeface="Spectral"/>
              <a:cs typeface="Spectral"/>
              <a:sym typeface="Spectral"/>
            </a:endParaRPr>
          </a:p>
          <a:p>
            <a:pPr indent="0" lvl="0" marL="0" rtl="0" algn="l">
              <a:lnSpc>
                <a:spcPct val="140000"/>
              </a:lnSpc>
              <a:spcBef>
                <a:spcPts val="1000"/>
              </a:spcBef>
              <a:spcAft>
                <a:spcPts val="0"/>
              </a:spcAft>
              <a:buClr>
                <a:schemeClr val="lt1"/>
              </a:buClr>
              <a:buSzPts val="1800"/>
              <a:buNone/>
            </a:pPr>
            <a:r>
              <a:rPr lang="en-US">
                <a:latin typeface="Spectral"/>
                <a:ea typeface="Spectral"/>
                <a:cs typeface="Spectral"/>
                <a:sym typeface="Spectral"/>
              </a:rPr>
              <a:t>Break into Project Groups</a:t>
            </a:r>
            <a:endParaRPr>
              <a:latin typeface="Spectral"/>
              <a:ea typeface="Spectral"/>
              <a:cs typeface="Spectral"/>
              <a:sym typeface="Spectral"/>
            </a:endParaRPr>
          </a:p>
        </p:txBody>
      </p:sp>
      <p:sp>
        <p:nvSpPr>
          <p:cNvPr id="116" name="Google Shape;116;p2"/>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30838604751_3_8"/>
          <p:cNvSpPr txBox="1"/>
          <p:nvPr>
            <p:ph type="title"/>
          </p:nvPr>
        </p:nvSpPr>
        <p:spPr>
          <a:xfrm>
            <a:off x="753956" y="1021425"/>
            <a:ext cx="7467300" cy="630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800"/>
              <a:buNone/>
            </a:pPr>
            <a:r>
              <a:rPr lang="en-US">
                <a:latin typeface="Spectral"/>
                <a:ea typeface="Spectral"/>
                <a:cs typeface="Spectral"/>
                <a:sym typeface="Spectral"/>
              </a:rPr>
              <a:t>A Case Study: 55/45 stocks/bonds, with a twist</a:t>
            </a:r>
            <a:endParaRPr>
              <a:latin typeface="Spectral"/>
              <a:ea typeface="Spectral"/>
              <a:cs typeface="Spectral"/>
              <a:sym typeface="Spectral"/>
            </a:endParaRPr>
          </a:p>
        </p:txBody>
      </p:sp>
      <p:sp>
        <p:nvSpPr>
          <p:cNvPr id="263" name="Google Shape;263;g30838604751_3_8"/>
          <p:cNvSpPr txBox="1"/>
          <p:nvPr>
            <p:ph idx="1" type="body"/>
          </p:nvPr>
        </p:nvSpPr>
        <p:spPr>
          <a:xfrm>
            <a:off x="697050" y="2172550"/>
            <a:ext cx="9676200" cy="4685400"/>
          </a:xfrm>
          <a:prstGeom prst="rect">
            <a:avLst/>
          </a:prstGeom>
          <a:solidFill>
            <a:schemeClr val="lt1"/>
          </a:solidFill>
          <a:ln>
            <a:noFill/>
          </a:ln>
        </p:spPr>
        <p:txBody>
          <a:bodyPr anchorCtr="0" anchor="t" bIns="45700" lIns="91425" spcFirstLastPara="1" rIns="91425" wrap="square" tIns="45700">
            <a:normAutofit/>
          </a:bodyPr>
          <a:lstStyle/>
          <a:p>
            <a:pPr indent="-342900" lvl="0" marL="457200" rtl="0" algn="l">
              <a:lnSpc>
                <a:spcPct val="100000"/>
              </a:lnSpc>
              <a:spcBef>
                <a:spcPts val="0"/>
              </a:spcBef>
              <a:spcAft>
                <a:spcPts val="0"/>
              </a:spcAft>
              <a:buSzPts val="1800"/>
              <a:buFont typeface="Spectral"/>
              <a:buChar char="●"/>
            </a:pPr>
            <a:r>
              <a:rPr b="0" lang="en-US">
                <a:latin typeface="Spectral"/>
                <a:ea typeface="Spectral"/>
                <a:cs typeface="Spectral"/>
                <a:sym typeface="Spectral"/>
              </a:rPr>
              <a:t>A common investing strategy for passive investors is to dedicate some percentage of their portfolio to broad-market index funds and the rest to short or long term treasuries.</a:t>
            </a:r>
            <a:endParaRPr b="0">
              <a:latin typeface="Spectral"/>
              <a:ea typeface="Spectral"/>
              <a:cs typeface="Spectral"/>
              <a:sym typeface="Spectral"/>
            </a:endParaRPr>
          </a:p>
          <a:p>
            <a:pPr indent="-342900" lvl="0" marL="457200" rtl="0" algn="l">
              <a:lnSpc>
                <a:spcPct val="100000"/>
              </a:lnSpc>
              <a:spcBef>
                <a:spcPts val="0"/>
              </a:spcBef>
              <a:spcAft>
                <a:spcPts val="0"/>
              </a:spcAft>
              <a:buSzPts val="1800"/>
              <a:buFont typeface="Spectral"/>
              <a:buChar char="●"/>
            </a:pPr>
            <a:r>
              <a:rPr b="0" lang="en-US">
                <a:latin typeface="Spectral"/>
                <a:ea typeface="Spectral"/>
                <a:cs typeface="Spectral"/>
                <a:sym typeface="Spectral"/>
              </a:rPr>
              <a:t>Younger investors are expected to lean more towards stocks to make the portfolio more aggressive and boost returns.</a:t>
            </a:r>
            <a:endParaRPr b="0">
              <a:latin typeface="Spectral"/>
              <a:ea typeface="Spectral"/>
              <a:cs typeface="Spectral"/>
              <a:sym typeface="Spectral"/>
            </a:endParaRPr>
          </a:p>
          <a:p>
            <a:pPr indent="-342900" lvl="0" marL="457200" rtl="0" algn="l">
              <a:lnSpc>
                <a:spcPct val="100000"/>
              </a:lnSpc>
              <a:spcBef>
                <a:spcPts val="0"/>
              </a:spcBef>
              <a:spcAft>
                <a:spcPts val="0"/>
              </a:spcAft>
              <a:buSzPts val="1800"/>
              <a:buFont typeface="Spectral"/>
              <a:buChar char="●"/>
            </a:pPr>
            <a:r>
              <a:rPr b="0" lang="en-US">
                <a:latin typeface="Spectral"/>
                <a:ea typeface="Spectral"/>
                <a:cs typeface="Spectral"/>
                <a:sym typeface="Spectral"/>
              </a:rPr>
              <a:t>However, to </a:t>
            </a:r>
            <a:r>
              <a:rPr b="0" lang="en-US">
                <a:latin typeface="Spectral"/>
                <a:ea typeface="Spectral"/>
                <a:cs typeface="Spectral"/>
                <a:sym typeface="Spectral"/>
              </a:rPr>
              <a:t>reduce</a:t>
            </a:r>
            <a:r>
              <a:rPr b="0" lang="en-US">
                <a:latin typeface="Spectral"/>
                <a:ea typeface="Spectral"/>
                <a:cs typeface="Spectral"/>
                <a:sym typeface="Spectral"/>
              </a:rPr>
              <a:t> the volatility of returns, the bond allocation is increased to 45% in this strategy.</a:t>
            </a:r>
            <a:endParaRPr b="0">
              <a:latin typeface="Spectral"/>
              <a:ea typeface="Spectral"/>
              <a:cs typeface="Spectral"/>
              <a:sym typeface="Spectral"/>
            </a:endParaRPr>
          </a:p>
          <a:p>
            <a:pPr indent="-342900" lvl="0" marL="457200" rtl="0" algn="l">
              <a:lnSpc>
                <a:spcPct val="100000"/>
              </a:lnSpc>
              <a:spcBef>
                <a:spcPts val="0"/>
              </a:spcBef>
              <a:spcAft>
                <a:spcPts val="0"/>
              </a:spcAft>
              <a:buSzPts val="1800"/>
              <a:buFont typeface="Spectral"/>
              <a:buChar char="●"/>
            </a:pPr>
            <a:r>
              <a:rPr b="0" lang="en-US">
                <a:latin typeface="Spectral"/>
                <a:ea typeface="Spectral"/>
                <a:cs typeface="Spectral"/>
                <a:sym typeface="Spectral"/>
              </a:rPr>
              <a:t>This greatly reduces returns, however. It effectively guarantees that our strategy will underperform the market over any meaningful period.</a:t>
            </a:r>
            <a:endParaRPr b="0">
              <a:latin typeface="Spectral"/>
              <a:ea typeface="Spectral"/>
              <a:cs typeface="Spectral"/>
              <a:sym typeface="Spectral"/>
            </a:endParaRPr>
          </a:p>
          <a:p>
            <a:pPr indent="-342900" lvl="0" marL="457200" rtl="0" algn="l">
              <a:lnSpc>
                <a:spcPct val="100000"/>
              </a:lnSpc>
              <a:spcBef>
                <a:spcPts val="0"/>
              </a:spcBef>
              <a:spcAft>
                <a:spcPts val="0"/>
              </a:spcAft>
              <a:buSzPts val="1800"/>
              <a:buFont typeface="Spectral"/>
              <a:buChar char="●"/>
            </a:pPr>
            <a:r>
              <a:rPr b="0" lang="en-US">
                <a:latin typeface="Spectral"/>
                <a:ea typeface="Spectral"/>
                <a:cs typeface="Spectral"/>
                <a:sym typeface="Spectral"/>
              </a:rPr>
              <a:t>To remedy this, </a:t>
            </a:r>
            <a:r>
              <a:rPr lang="en-US">
                <a:latin typeface="Spectral"/>
                <a:ea typeface="Spectral"/>
                <a:cs typeface="Spectral"/>
                <a:sym typeface="Spectral"/>
              </a:rPr>
              <a:t>3x leverage </a:t>
            </a:r>
            <a:r>
              <a:rPr b="0" lang="en-US">
                <a:latin typeface="Spectral"/>
                <a:ea typeface="Spectral"/>
                <a:cs typeface="Spectral"/>
                <a:sym typeface="Spectral"/>
              </a:rPr>
              <a:t>is added to both the stocks and bonds, either through the use of </a:t>
            </a:r>
            <a:r>
              <a:rPr b="0" lang="en-US">
                <a:latin typeface="Spectral"/>
                <a:ea typeface="Spectral"/>
                <a:cs typeface="Spectral"/>
                <a:sym typeface="Spectral"/>
              </a:rPr>
              <a:t>margin or shares of a leveraged fund.</a:t>
            </a:r>
            <a:endParaRPr b="0">
              <a:latin typeface="Spectral"/>
              <a:ea typeface="Spectral"/>
              <a:cs typeface="Spectral"/>
              <a:sym typeface="Spectral"/>
            </a:endParaRPr>
          </a:p>
          <a:p>
            <a:pPr indent="-342900" lvl="0" marL="457200" rtl="0" algn="l">
              <a:lnSpc>
                <a:spcPct val="100000"/>
              </a:lnSpc>
              <a:spcBef>
                <a:spcPts val="0"/>
              </a:spcBef>
              <a:spcAft>
                <a:spcPts val="0"/>
              </a:spcAft>
              <a:buSzPts val="1800"/>
              <a:buFont typeface="Spectral"/>
              <a:buChar char="●"/>
            </a:pPr>
            <a:r>
              <a:rPr b="0" lang="en-US">
                <a:latin typeface="Spectral"/>
                <a:ea typeface="Spectral"/>
                <a:cs typeface="Spectral"/>
                <a:sym typeface="Spectral"/>
              </a:rPr>
              <a:t>The thesis is that the 165% exposure to stocks will fuel an outperformance of the market (100% stocks) without introducing unacceptable risk or volatility (due to the stock/bond ratio being the same, and the two classes being uncorrelated with each other).</a:t>
            </a:r>
            <a:endParaRPr b="0">
              <a:latin typeface="Spectral"/>
              <a:ea typeface="Spectral"/>
              <a:cs typeface="Spectral"/>
              <a:sym typeface="Spectral"/>
            </a:endParaRPr>
          </a:p>
          <a:p>
            <a:pPr indent="-342900" lvl="0" marL="457200" rtl="0" algn="l">
              <a:lnSpc>
                <a:spcPct val="100000"/>
              </a:lnSpc>
              <a:spcBef>
                <a:spcPts val="0"/>
              </a:spcBef>
              <a:spcAft>
                <a:spcPts val="0"/>
              </a:spcAft>
              <a:buSzPts val="1800"/>
              <a:buFont typeface="Spectral"/>
              <a:buChar char="●"/>
            </a:pPr>
            <a:r>
              <a:rPr b="0" lang="en-US">
                <a:latin typeface="Spectral"/>
                <a:ea typeface="Spectral"/>
                <a:cs typeface="Spectral"/>
                <a:sym typeface="Spectral"/>
              </a:rPr>
              <a:t>How would we test this thesis?</a:t>
            </a:r>
            <a:endParaRPr b="0">
              <a:latin typeface="Spectral"/>
              <a:ea typeface="Spectral"/>
              <a:cs typeface="Spectral"/>
              <a:sym typeface="Spectral"/>
            </a:endParaRPr>
          </a:p>
        </p:txBody>
      </p:sp>
      <p:sp>
        <p:nvSpPr>
          <p:cNvPr id="264" name="Google Shape;264;g30838604751_3_8"/>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0"/>
          <p:cNvSpPr txBox="1"/>
          <p:nvPr>
            <p:ph type="title"/>
          </p:nvPr>
        </p:nvSpPr>
        <p:spPr>
          <a:xfrm>
            <a:off x="838200" y="895350"/>
            <a:ext cx="3247800" cy="69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lang="en-US">
                <a:latin typeface="Spectral"/>
                <a:ea typeface="Spectral"/>
                <a:cs typeface="Spectral"/>
                <a:sym typeface="Spectral"/>
              </a:rPr>
              <a:t>Simple Backtests</a:t>
            </a:r>
            <a:endParaRPr>
              <a:latin typeface="Spectral"/>
              <a:ea typeface="Spectral"/>
              <a:cs typeface="Spectral"/>
              <a:sym typeface="Spectral"/>
            </a:endParaRPr>
          </a:p>
        </p:txBody>
      </p:sp>
      <p:sp>
        <p:nvSpPr>
          <p:cNvPr id="271" name="Google Shape;271;p10"/>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pic>
        <p:nvPicPr>
          <p:cNvPr id="272" name="Google Shape;272;p10"/>
          <p:cNvPicPr preferRelativeResize="0"/>
          <p:nvPr/>
        </p:nvPicPr>
        <p:blipFill>
          <a:blip r:embed="rId3">
            <a:alphaModFix/>
          </a:blip>
          <a:stretch>
            <a:fillRect/>
          </a:stretch>
        </p:blipFill>
        <p:spPr>
          <a:xfrm>
            <a:off x="784550" y="1677975"/>
            <a:ext cx="10793350" cy="3477650"/>
          </a:xfrm>
          <a:prstGeom prst="rect">
            <a:avLst/>
          </a:prstGeom>
          <a:noFill/>
          <a:ln>
            <a:noFill/>
          </a:ln>
        </p:spPr>
      </p:pic>
      <p:sp>
        <p:nvSpPr>
          <p:cNvPr id="273" name="Google Shape;273;p10"/>
          <p:cNvSpPr txBox="1"/>
          <p:nvPr/>
        </p:nvSpPr>
        <p:spPr>
          <a:xfrm>
            <a:off x="1169100" y="5613375"/>
            <a:ext cx="9628800" cy="860100"/>
          </a:xfrm>
          <a:prstGeom prst="rect">
            <a:avLst/>
          </a:prstGeom>
          <a:noFill/>
          <a:ln>
            <a:noFill/>
          </a:ln>
        </p:spPr>
        <p:txBody>
          <a:bodyPr anchorCtr="0" anchor="t" bIns="45700" lIns="91425" spcFirstLastPara="1" rIns="91425" wrap="square" tIns="0">
            <a:noAutofit/>
          </a:bodyPr>
          <a:lstStyle/>
          <a:p>
            <a:pPr indent="0" lvl="0" marL="0" marR="0" rtl="0" algn="l">
              <a:lnSpc>
                <a:spcPct val="100000"/>
              </a:lnSpc>
              <a:spcBef>
                <a:spcPts val="1000"/>
              </a:spcBef>
              <a:spcAft>
                <a:spcPts val="0"/>
              </a:spcAft>
              <a:buClr>
                <a:srgbClr val="000000"/>
              </a:buClr>
              <a:buSzPts val="1800"/>
              <a:buFont typeface="Arial"/>
              <a:buNone/>
            </a:pPr>
            <a:r>
              <a:rPr lang="en-US" sz="1800">
                <a:latin typeface="Spectral"/>
                <a:ea typeface="Spectral"/>
                <a:cs typeface="Spectral"/>
                <a:sym typeface="Spectral"/>
              </a:rPr>
              <a:t>The red line is the strategy, the blue line is the S&amp;P 500. Our strategy returned 14% a year from 1986 to 2023, while the market only returned 9.6% a year. </a:t>
            </a:r>
            <a:endParaRPr sz="1800">
              <a:latin typeface="Spectral"/>
              <a:ea typeface="Spectral"/>
              <a:cs typeface="Spectral"/>
              <a:sym typeface="Spectr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31f0f05d244_0_7"/>
          <p:cNvSpPr txBox="1"/>
          <p:nvPr>
            <p:ph type="title"/>
          </p:nvPr>
        </p:nvSpPr>
        <p:spPr>
          <a:xfrm>
            <a:off x="838200" y="895350"/>
            <a:ext cx="3247800" cy="69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lang="en-US">
                <a:latin typeface="Spectral"/>
                <a:ea typeface="Spectral"/>
                <a:cs typeface="Spectral"/>
                <a:sym typeface="Spectral"/>
              </a:rPr>
              <a:t>Simple Backtests</a:t>
            </a:r>
            <a:endParaRPr>
              <a:latin typeface="Spectral"/>
              <a:ea typeface="Spectral"/>
              <a:cs typeface="Spectral"/>
              <a:sym typeface="Spectral"/>
            </a:endParaRPr>
          </a:p>
        </p:txBody>
      </p:sp>
      <p:sp>
        <p:nvSpPr>
          <p:cNvPr id="280" name="Google Shape;280;g31f0f05d244_0_7"/>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pic>
        <p:nvPicPr>
          <p:cNvPr id="281" name="Google Shape;281;g31f0f05d244_0_7"/>
          <p:cNvPicPr preferRelativeResize="0"/>
          <p:nvPr/>
        </p:nvPicPr>
        <p:blipFill rotWithShape="1">
          <a:blip r:embed="rId3">
            <a:alphaModFix/>
          </a:blip>
          <a:srcRect b="0" l="0" r="803" t="0"/>
          <a:stretch/>
        </p:blipFill>
        <p:spPr>
          <a:xfrm>
            <a:off x="838200" y="1761525"/>
            <a:ext cx="10570350" cy="3124475"/>
          </a:xfrm>
          <a:prstGeom prst="rect">
            <a:avLst/>
          </a:prstGeom>
          <a:noFill/>
          <a:ln>
            <a:noFill/>
          </a:ln>
        </p:spPr>
      </p:pic>
      <p:sp>
        <p:nvSpPr>
          <p:cNvPr id="282" name="Google Shape;282;g31f0f05d244_0_7"/>
          <p:cNvSpPr txBox="1"/>
          <p:nvPr/>
        </p:nvSpPr>
        <p:spPr>
          <a:xfrm>
            <a:off x="1169100" y="5613375"/>
            <a:ext cx="9628800" cy="860100"/>
          </a:xfrm>
          <a:prstGeom prst="rect">
            <a:avLst/>
          </a:prstGeom>
          <a:noFill/>
          <a:ln>
            <a:noFill/>
          </a:ln>
        </p:spPr>
        <p:txBody>
          <a:bodyPr anchorCtr="0" anchor="t" bIns="45700" lIns="91425" spcFirstLastPara="1" rIns="91425" wrap="square" tIns="0">
            <a:noAutofit/>
          </a:bodyPr>
          <a:lstStyle/>
          <a:p>
            <a:pPr indent="0" lvl="0" marL="0" rtl="0" algn="l">
              <a:spcBef>
                <a:spcPts val="1000"/>
              </a:spcBef>
              <a:spcAft>
                <a:spcPts val="0"/>
              </a:spcAft>
              <a:buClr>
                <a:schemeClr val="dk1"/>
              </a:buClr>
              <a:buSzPts val="1800"/>
              <a:buFont typeface="Arial"/>
              <a:buNone/>
            </a:pPr>
            <a:r>
              <a:rPr lang="en-US" sz="1800">
                <a:solidFill>
                  <a:schemeClr val="dk1"/>
                </a:solidFill>
                <a:latin typeface="Spectral"/>
                <a:ea typeface="Spectral"/>
                <a:cs typeface="Spectral"/>
                <a:sym typeface="Spectral"/>
              </a:rPr>
              <a:t>Additionally, the greatly increased returns only came with slightly elevated volatility</a:t>
            </a:r>
            <a:endParaRPr sz="1800">
              <a:solidFill>
                <a:schemeClr val="dk1"/>
              </a:solidFill>
              <a:latin typeface="Spectral"/>
              <a:ea typeface="Spectral"/>
              <a:cs typeface="Spectral"/>
              <a:sym typeface="Spectral"/>
            </a:endParaRPr>
          </a:p>
          <a:p>
            <a:pPr indent="0" lvl="0" marL="0" marR="0" rtl="0" algn="l">
              <a:lnSpc>
                <a:spcPct val="100000"/>
              </a:lnSpc>
              <a:spcBef>
                <a:spcPts val="1000"/>
              </a:spcBef>
              <a:spcAft>
                <a:spcPts val="0"/>
              </a:spcAft>
              <a:buClr>
                <a:srgbClr val="000000"/>
              </a:buClr>
              <a:buSzPts val="1800"/>
              <a:buFont typeface="Arial"/>
              <a:buNone/>
            </a:pPr>
            <a:r>
              <a:t/>
            </a:r>
            <a:endParaRPr sz="1800">
              <a:latin typeface="Spectral"/>
              <a:ea typeface="Spectral"/>
              <a:cs typeface="Spectral"/>
              <a:sym typeface="Spectr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9"/>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289" name="Google Shape;289;p9"/>
          <p:cNvSpPr txBox="1"/>
          <p:nvPr>
            <p:ph idx="1" type="body"/>
          </p:nvPr>
        </p:nvSpPr>
        <p:spPr>
          <a:xfrm>
            <a:off x="4950325" y="293350"/>
            <a:ext cx="2895000" cy="860100"/>
          </a:xfrm>
          <a:prstGeom prst="rect">
            <a:avLst/>
          </a:prstGeom>
          <a:noFill/>
          <a:ln>
            <a:noFill/>
          </a:ln>
        </p:spPr>
        <p:txBody>
          <a:bodyPr anchorCtr="0" anchor="t" bIns="45700" lIns="91425" spcFirstLastPara="1" rIns="91425" wrap="square" tIns="0">
            <a:noAutofit/>
          </a:bodyPr>
          <a:lstStyle/>
          <a:p>
            <a:pPr indent="0" lvl="0" marL="0" rtl="0" algn="l">
              <a:lnSpc>
                <a:spcPct val="100000"/>
              </a:lnSpc>
              <a:spcBef>
                <a:spcPts val="1000"/>
              </a:spcBef>
              <a:spcAft>
                <a:spcPts val="0"/>
              </a:spcAft>
              <a:buSzPts val="1800"/>
              <a:buNone/>
            </a:pPr>
            <a:r>
              <a:rPr lang="en-US">
                <a:latin typeface="Spectral"/>
                <a:ea typeface="Spectral"/>
                <a:cs typeface="Spectral"/>
                <a:sym typeface="Spectral"/>
              </a:rPr>
              <a:t>More Involved Backtests</a:t>
            </a:r>
            <a:endParaRPr>
              <a:latin typeface="Spectral"/>
              <a:ea typeface="Spectral"/>
              <a:cs typeface="Spectral"/>
              <a:sym typeface="Spectral"/>
            </a:endParaRPr>
          </a:p>
        </p:txBody>
      </p:sp>
      <p:cxnSp>
        <p:nvCxnSpPr>
          <p:cNvPr id="290" name="Google Shape;290;p9"/>
          <p:cNvCxnSpPr/>
          <p:nvPr/>
        </p:nvCxnSpPr>
        <p:spPr>
          <a:xfrm rot="10800000">
            <a:off x="0" y="876300"/>
            <a:ext cx="5246255" cy="1709882"/>
          </a:xfrm>
          <a:prstGeom prst="straightConnector1">
            <a:avLst/>
          </a:prstGeom>
          <a:noFill/>
          <a:ln cap="flat" cmpd="sng" w="9525">
            <a:solidFill>
              <a:schemeClr val="dk1"/>
            </a:solidFill>
            <a:prstDash val="solid"/>
            <a:miter lim="800000"/>
            <a:headEnd len="sm" w="sm" type="none"/>
            <a:tailEnd len="sm" w="sm" type="none"/>
          </a:ln>
        </p:spPr>
      </p:cxnSp>
      <p:pic>
        <p:nvPicPr>
          <p:cNvPr id="291" name="Google Shape;291;p9"/>
          <p:cNvPicPr preferRelativeResize="0"/>
          <p:nvPr/>
        </p:nvPicPr>
        <p:blipFill>
          <a:blip r:embed="rId3">
            <a:alphaModFix/>
          </a:blip>
          <a:stretch>
            <a:fillRect/>
          </a:stretch>
        </p:blipFill>
        <p:spPr>
          <a:xfrm>
            <a:off x="238000" y="671138"/>
            <a:ext cx="3745950" cy="5899872"/>
          </a:xfrm>
          <a:prstGeom prst="rect">
            <a:avLst/>
          </a:prstGeom>
          <a:noFill/>
          <a:ln cap="flat" cmpd="sng" w="9525">
            <a:solidFill>
              <a:schemeClr val="dk2"/>
            </a:solidFill>
            <a:prstDash val="solid"/>
            <a:round/>
            <a:headEnd len="sm" w="sm" type="none"/>
            <a:tailEnd len="sm" w="sm" type="none"/>
          </a:ln>
        </p:spPr>
      </p:pic>
      <p:pic>
        <p:nvPicPr>
          <p:cNvPr id="292" name="Google Shape;292;p9"/>
          <p:cNvPicPr preferRelativeResize="0"/>
          <p:nvPr/>
        </p:nvPicPr>
        <p:blipFill>
          <a:blip r:embed="rId4">
            <a:alphaModFix/>
          </a:blip>
          <a:stretch>
            <a:fillRect/>
          </a:stretch>
        </p:blipFill>
        <p:spPr>
          <a:xfrm>
            <a:off x="8188450" y="671138"/>
            <a:ext cx="3745950" cy="5899876"/>
          </a:xfrm>
          <a:prstGeom prst="rect">
            <a:avLst/>
          </a:prstGeom>
          <a:noFill/>
          <a:ln cap="flat" cmpd="sng" w="9525">
            <a:solidFill>
              <a:schemeClr val="dk2"/>
            </a:solidFill>
            <a:prstDash val="solid"/>
            <a:round/>
            <a:headEnd len="sm" w="sm" type="none"/>
            <a:tailEnd len="sm" w="sm" type="none"/>
          </a:ln>
        </p:spPr>
      </p:pic>
      <p:sp>
        <p:nvSpPr>
          <p:cNvPr id="293" name="Google Shape;293;p9"/>
          <p:cNvSpPr txBox="1"/>
          <p:nvPr/>
        </p:nvSpPr>
        <p:spPr>
          <a:xfrm>
            <a:off x="4241550" y="692175"/>
            <a:ext cx="3538200" cy="5857800"/>
          </a:xfrm>
          <a:prstGeom prst="rect">
            <a:avLst/>
          </a:prstGeom>
          <a:solidFill>
            <a:schemeClr val="lt1"/>
          </a:solidFill>
          <a:ln>
            <a:noFill/>
          </a:ln>
        </p:spPr>
        <p:txBody>
          <a:bodyPr anchorCtr="0" anchor="t" bIns="45700" lIns="91425" spcFirstLastPara="1" rIns="91425" wrap="square" tIns="0">
            <a:noAutofit/>
          </a:bodyPr>
          <a:lstStyle/>
          <a:p>
            <a:pPr indent="0" lvl="0" marL="0" marR="0" rtl="0" algn="l">
              <a:lnSpc>
                <a:spcPct val="100000"/>
              </a:lnSpc>
              <a:spcBef>
                <a:spcPts val="1000"/>
              </a:spcBef>
              <a:spcAft>
                <a:spcPts val="0"/>
              </a:spcAft>
              <a:buClr>
                <a:srgbClr val="000000"/>
              </a:buClr>
              <a:buSzPts val="1800"/>
              <a:buFont typeface="Arial"/>
              <a:buNone/>
            </a:pPr>
            <a:r>
              <a:rPr lang="en-US" sz="1800">
                <a:latin typeface="Spectral"/>
                <a:ea typeface="Spectral"/>
                <a:cs typeface="Spectral"/>
                <a:sym typeface="Spectral"/>
              </a:rPr>
              <a:t>The two plots test the strategy against the benchmark over roughly the same time period (1986-2022), but in a more comprehensive manner. Each dot represents a 1 year (left) or 3 month (right) sub-interval of the time period. The color of the dot represents when the sub-interval fits in the larger interval (bluer = earlier, greener = later). The x coordinates of the dots represent the return of the benchmark over the sub-interval, and the y coords represent the return of the strategy. Dots above the black line represent overperformance, dots under represent underperformance.</a:t>
            </a:r>
            <a:endParaRPr b="0" i="0" sz="1800" u="none" cap="none" strike="noStrike">
              <a:solidFill>
                <a:srgbClr val="000000"/>
              </a:solidFill>
              <a:latin typeface="Spectral"/>
              <a:ea typeface="Spectral"/>
              <a:cs typeface="Spectral"/>
              <a:sym typeface="Spectr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2"/>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300" name="Google Shape;300;p12"/>
          <p:cNvSpPr txBox="1"/>
          <p:nvPr/>
        </p:nvSpPr>
        <p:spPr>
          <a:xfrm>
            <a:off x="478625" y="1750602"/>
            <a:ext cx="4256100" cy="4498800"/>
          </a:xfrm>
          <a:prstGeom prst="rect">
            <a:avLst/>
          </a:prstGeom>
          <a:noFill/>
          <a:ln>
            <a:noFill/>
          </a:ln>
        </p:spPr>
        <p:txBody>
          <a:bodyPr anchorCtr="0" anchor="t" bIns="45700" lIns="91425" spcFirstLastPara="1" rIns="91425" wrap="square" tIns="0">
            <a:noAutofit/>
          </a:bodyPr>
          <a:lstStyle/>
          <a:p>
            <a:pPr indent="0" lvl="0" marL="0" marR="0" rtl="0" algn="l">
              <a:lnSpc>
                <a:spcPct val="100000"/>
              </a:lnSpc>
              <a:spcBef>
                <a:spcPts val="1000"/>
              </a:spcBef>
              <a:spcAft>
                <a:spcPts val="0"/>
              </a:spcAft>
              <a:buClr>
                <a:srgbClr val="000000"/>
              </a:buClr>
              <a:buSzPts val="1800"/>
              <a:buFont typeface="Arial"/>
              <a:buNone/>
            </a:pPr>
            <a:r>
              <a:rPr lang="en-US" sz="1800">
                <a:latin typeface="Spectral"/>
                <a:ea typeface="Spectral"/>
                <a:cs typeface="Spectral"/>
                <a:sym typeface="Spectral"/>
              </a:rPr>
              <a:t>It’s important to remember that the strategy’s returns aren’t just a function of market returns, but also of the returns of the bond fund, which is itself a function of many factors including the treasury yield. Similar to last slide, each dot is a 10 year period between 1986 and 2022, with color representing age. The x-axis represents the change in 30-year treasury yield over the period, while the y axis represents the amount of overperformance of our strategy over the period. As we can see, falling bond yields are a significant driver of outperformance.</a:t>
            </a:r>
            <a:endParaRPr b="0" i="0" sz="1800" u="none" cap="none" strike="noStrike">
              <a:solidFill>
                <a:srgbClr val="000000"/>
              </a:solidFill>
              <a:latin typeface="Spectral"/>
              <a:ea typeface="Spectral"/>
              <a:cs typeface="Spectral"/>
              <a:sym typeface="Spectral"/>
            </a:endParaRPr>
          </a:p>
        </p:txBody>
      </p:sp>
      <p:pic>
        <p:nvPicPr>
          <p:cNvPr id="301" name="Google Shape;301;p12"/>
          <p:cNvPicPr preferRelativeResize="0"/>
          <p:nvPr/>
        </p:nvPicPr>
        <p:blipFill>
          <a:blip r:embed="rId3">
            <a:alphaModFix/>
          </a:blip>
          <a:stretch>
            <a:fillRect/>
          </a:stretch>
        </p:blipFill>
        <p:spPr>
          <a:xfrm>
            <a:off x="5324926" y="1644025"/>
            <a:ext cx="6376776" cy="49892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3014c06969f_0_17"/>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308" name="Google Shape;308;g3014c06969f_0_17"/>
          <p:cNvSpPr txBox="1"/>
          <p:nvPr/>
        </p:nvSpPr>
        <p:spPr>
          <a:xfrm>
            <a:off x="6991875" y="619300"/>
            <a:ext cx="4496400" cy="5737200"/>
          </a:xfrm>
          <a:prstGeom prst="rect">
            <a:avLst/>
          </a:prstGeom>
          <a:noFill/>
          <a:ln>
            <a:noFill/>
          </a:ln>
        </p:spPr>
        <p:txBody>
          <a:bodyPr anchorCtr="0" anchor="t" bIns="45700" lIns="91425" spcFirstLastPara="1" rIns="91425" wrap="square" tIns="0">
            <a:noAutofit/>
          </a:bodyPr>
          <a:lstStyle/>
          <a:p>
            <a:pPr indent="0" lvl="0" marL="0" marR="0" rtl="0" algn="l">
              <a:lnSpc>
                <a:spcPct val="100000"/>
              </a:lnSpc>
              <a:spcBef>
                <a:spcPts val="1000"/>
              </a:spcBef>
              <a:spcAft>
                <a:spcPts val="0"/>
              </a:spcAft>
              <a:buClr>
                <a:srgbClr val="000000"/>
              </a:buClr>
              <a:buSzPts val="1800"/>
              <a:buFont typeface="Arial"/>
              <a:buNone/>
            </a:pPr>
            <a:r>
              <a:rPr lang="en-US" sz="1800">
                <a:latin typeface="Spectral"/>
                <a:ea typeface="Spectral"/>
                <a:cs typeface="Spectral"/>
                <a:sym typeface="Spectral"/>
              </a:rPr>
              <a:t>To keep a constant ratio of stocks to bonds, rebalancing is required (unless the assets move completely in tandem, which would defeat the purpose of the strategy). The more you rebalance, the less dependent the strategy’s returns will be based on the conditions of the rebalancing period. This is illustrated by the chart at the left – the blue line represents the yearly return if you were to rebalance daily. This would be the “purest” form of the strategy, but is impractical for most people. The red line represents the yearly return if the portfolio is rebalanced once a year, where the x axis represents the number of days you wait before rebalancing the first time. The delta between the highest and lowest values represents the amount that rebalancing “luck” affects the return.</a:t>
            </a:r>
            <a:endParaRPr b="0" i="0" sz="1800" u="none" cap="none" strike="noStrike">
              <a:solidFill>
                <a:srgbClr val="000000"/>
              </a:solidFill>
              <a:latin typeface="Spectral"/>
              <a:ea typeface="Spectral"/>
              <a:cs typeface="Spectral"/>
              <a:sym typeface="Spectral"/>
            </a:endParaRPr>
          </a:p>
        </p:txBody>
      </p:sp>
      <p:pic>
        <p:nvPicPr>
          <p:cNvPr id="309" name="Google Shape;309;g3014c06969f_0_17"/>
          <p:cNvPicPr preferRelativeResize="0"/>
          <p:nvPr/>
        </p:nvPicPr>
        <p:blipFill>
          <a:blip r:embed="rId3">
            <a:alphaModFix/>
          </a:blip>
          <a:stretch>
            <a:fillRect/>
          </a:stretch>
        </p:blipFill>
        <p:spPr>
          <a:xfrm>
            <a:off x="178700" y="619300"/>
            <a:ext cx="6687077" cy="523201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3014c06969f_0_27"/>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pic>
        <p:nvPicPr>
          <p:cNvPr id="316" name="Google Shape;316;g3014c06969f_0_27"/>
          <p:cNvPicPr preferRelativeResize="0"/>
          <p:nvPr/>
        </p:nvPicPr>
        <p:blipFill>
          <a:blip r:embed="rId3">
            <a:alphaModFix/>
          </a:blip>
          <a:stretch>
            <a:fillRect/>
          </a:stretch>
        </p:blipFill>
        <p:spPr>
          <a:xfrm>
            <a:off x="5223447" y="1146525"/>
            <a:ext cx="6342775" cy="4962626"/>
          </a:xfrm>
          <a:prstGeom prst="rect">
            <a:avLst/>
          </a:prstGeom>
          <a:noFill/>
          <a:ln>
            <a:noFill/>
          </a:ln>
        </p:spPr>
      </p:pic>
      <p:sp>
        <p:nvSpPr>
          <p:cNvPr id="317" name="Google Shape;317;g3014c06969f_0_27"/>
          <p:cNvSpPr txBox="1"/>
          <p:nvPr/>
        </p:nvSpPr>
        <p:spPr>
          <a:xfrm>
            <a:off x="652575" y="796850"/>
            <a:ext cx="4496400" cy="5737200"/>
          </a:xfrm>
          <a:prstGeom prst="rect">
            <a:avLst/>
          </a:prstGeom>
          <a:noFill/>
          <a:ln>
            <a:noFill/>
          </a:ln>
        </p:spPr>
        <p:txBody>
          <a:bodyPr anchorCtr="0" anchor="t" bIns="45700" lIns="91425" spcFirstLastPara="1" rIns="91425" wrap="square" tIns="0">
            <a:noAutofit/>
          </a:bodyPr>
          <a:lstStyle/>
          <a:p>
            <a:pPr indent="0" lvl="0" marL="0" marR="0" rtl="0" algn="l">
              <a:lnSpc>
                <a:spcPct val="100000"/>
              </a:lnSpc>
              <a:spcBef>
                <a:spcPts val="1000"/>
              </a:spcBef>
              <a:spcAft>
                <a:spcPts val="0"/>
              </a:spcAft>
              <a:buClr>
                <a:srgbClr val="000000"/>
              </a:buClr>
              <a:buSzPts val="1800"/>
              <a:buFont typeface="Arial"/>
              <a:buNone/>
            </a:pPr>
            <a:r>
              <a:rPr lang="en-US" sz="1800">
                <a:latin typeface="Spectral"/>
                <a:ea typeface="Spectral"/>
                <a:cs typeface="Spectral"/>
                <a:sym typeface="Spectral"/>
              </a:rPr>
              <a:t>To further drive home the point – the chart on the right is for weekly rebalancing. As we can see, the difference between the high and low of the red line is much smaller than on the last slide, showing that the more you rebalance, the less rebalancing-induced variance can be expected in the strategy’s performance.</a:t>
            </a:r>
            <a:endParaRPr b="0" i="0" sz="1800" u="none" cap="none" strike="noStrike">
              <a:solidFill>
                <a:srgbClr val="000000"/>
              </a:solidFill>
              <a:latin typeface="Spectral"/>
              <a:ea typeface="Spectral"/>
              <a:cs typeface="Spectral"/>
              <a:sym typeface="Spectr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1"/>
          <p:cNvSpPr txBox="1"/>
          <p:nvPr>
            <p:ph type="title"/>
          </p:nvPr>
        </p:nvSpPr>
        <p:spPr>
          <a:xfrm>
            <a:off x="838200" y="337192"/>
            <a:ext cx="5655197" cy="199786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a:latin typeface="Spectral"/>
                <a:ea typeface="Spectral"/>
                <a:cs typeface="Spectral"/>
                <a:sym typeface="Spectral"/>
              </a:rPr>
              <a:t>In conclusion:</a:t>
            </a:r>
            <a:endParaRPr>
              <a:latin typeface="Spectral"/>
              <a:ea typeface="Spectral"/>
              <a:cs typeface="Spectral"/>
              <a:sym typeface="Spectral"/>
            </a:endParaRPr>
          </a:p>
        </p:txBody>
      </p:sp>
      <p:sp>
        <p:nvSpPr>
          <p:cNvPr id="324" name="Google Shape;324;p11"/>
          <p:cNvSpPr txBox="1"/>
          <p:nvPr>
            <p:ph idx="2" type="body"/>
          </p:nvPr>
        </p:nvSpPr>
        <p:spPr>
          <a:xfrm>
            <a:off x="838200" y="2709325"/>
            <a:ext cx="6178500" cy="34776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0"/>
              </a:spcBef>
              <a:spcAft>
                <a:spcPts val="0"/>
              </a:spcAft>
              <a:buSzPts val="1800"/>
              <a:buFont typeface="Spectral"/>
              <a:buChar char="•"/>
            </a:pPr>
            <a:r>
              <a:rPr lang="en-US">
                <a:latin typeface="Spectral"/>
                <a:ea typeface="Spectral"/>
                <a:cs typeface="Spectral"/>
                <a:sym typeface="Spectral"/>
              </a:rPr>
              <a:t>The strategy in question has historically performed well compared to the broad market </a:t>
            </a:r>
            <a:r>
              <a:rPr lang="en-US">
                <a:latin typeface="Spectral"/>
                <a:ea typeface="Spectral"/>
                <a:cs typeface="Spectral"/>
                <a:sym typeface="Spectral"/>
              </a:rPr>
              <a:t>indices</a:t>
            </a:r>
            <a:endParaRPr>
              <a:latin typeface="Spectral"/>
              <a:ea typeface="Spectral"/>
              <a:cs typeface="Spectral"/>
              <a:sym typeface="Spectral"/>
            </a:endParaRPr>
          </a:p>
          <a:p>
            <a:pPr indent="-342900" lvl="0" marL="457200" rtl="0" algn="l">
              <a:lnSpc>
                <a:spcPct val="100000"/>
              </a:lnSpc>
              <a:spcBef>
                <a:spcPts val="0"/>
              </a:spcBef>
              <a:spcAft>
                <a:spcPts val="0"/>
              </a:spcAft>
              <a:buSzPts val="1800"/>
              <a:buFont typeface="Spectral"/>
              <a:buChar char="•"/>
            </a:pPr>
            <a:r>
              <a:rPr lang="en-US">
                <a:latin typeface="Spectral"/>
                <a:ea typeface="Spectral"/>
                <a:cs typeface="Spectral"/>
                <a:sym typeface="Spectral"/>
              </a:rPr>
              <a:t>The strategy is sensitive to both broad market returns and long-term Treasury yields</a:t>
            </a:r>
            <a:endParaRPr>
              <a:latin typeface="Spectral"/>
              <a:ea typeface="Spectral"/>
              <a:cs typeface="Spectral"/>
              <a:sym typeface="Spectral"/>
            </a:endParaRPr>
          </a:p>
          <a:p>
            <a:pPr indent="-342900" lvl="0" marL="457200" rtl="0" algn="l">
              <a:lnSpc>
                <a:spcPct val="100000"/>
              </a:lnSpc>
              <a:spcBef>
                <a:spcPts val="0"/>
              </a:spcBef>
              <a:spcAft>
                <a:spcPts val="0"/>
              </a:spcAft>
              <a:buSzPts val="1800"/>
              <a:buFont typeface="Spectral"/>
              <a:buChar char="•"/>
            </a:pPr>
            <a:r>
              <a:rPr lang="en-US">
                <a:latin typeface="Spectral"/>
                <a:ea typeface="Spectral"/>
                <a:cs typeface="Spectral"/>
                <a:sym typeface="Spectral"/>
              </a:rPr>
              <a:t>The backtests do not “prove” that the strategy will perform well in the future, or even that it is likely to. They do show that the strategy is sensitive to both broad market returns and long-term Treasury yields, and critical points for overperformance can be found for both parameters.</a:t>
            </a:r>
            <a:endParaRPr>
              <a:latin typeface="Spectral"/>
              <a:ea typeface="Spectral"/>
              <a:cs typeface="Spectral"/>
              <a:sym typeface="Spectral"/>
            </a:endParaRPr>
          </a:p>
        </p:txBody>
      </p:sp>
      <p:sp>
        <p:nvSpPr>
          <p:cNvPr id="325" name="Google Shape;325;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3087a15edf9_2_9"/>
          <p:cNvSpPr txBox="1"/>
          <p:nvPr>
            <p:ph type="ctrTitle"/>
          </p:nvPr>
        </p:nvSpPr>
        <p:spPr>
          <a:xfrm>
            <a:off x="6991350" y="406400"/>
            <a:ext cx="4179600" cy="13929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a:latin typeface="Spectral"/>
                <a:ea typeface="Spectral"/>
                <a:cs typeface="Spectral"/>
                <a:sym typeface="Spectral"/>
              </a:rPr>
              <a:t>Vertical Integration</a:t>
            </a:r>
            <a:endParaRPr>
              <a:latin typeface="Spectral"/>
              <a:ea typeface="Spectral"/>
              <a:cs typeface="Spectral"/>
              <a:sym typeface="Spectr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31ed06a8a02_0_45"/>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338" name="Google Shape;338;g31ed06a8a02_0_45"/>
          <p:cNvSpPr txBox="1"/>
          <p:nvPr/>
        </p:nvSpPr>
        <p:spPr>
          <a:xfrm>
            <a:off x="2952300" y="860350"/>
            <a:ext cx="6287400" cy="627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200"/>
              <a:buFont typeface="Arial"/>
              <a:buNone/>
            </a:pPr>
            <a:r>
              <a:rPr lang="en-US" sz="3200">
                <a:solidFill>
                  <a:schemeClr val="dk1"/>
                </a:solidFill>
                <a:latin typeface="Spectral"/>
                <a:ea typeface="Spectral"/>
                <a:cs typeface="Spectral"/>
                <a:sym typeface="Spectral"/>
              </a:rPr>
              <a:t>The Development Vertical</a:t>
            </a:r>
            <a:endParaRPr b="0" i="0" sz="3200" u="none" cap="none" strike="noStrike">
              <a:solidFill>
                <a:schemeClr val="dk1"/>
              </a:solidFill>
              <a:latin typeface="Spectral"/>
              <a:ea typeface="Spectral"/>
              <a:cs typeface="Spectral"/>
              <a:sym typeface="Spectral"/>
            </a:endParaRPr>
          </a:p>
        </p:txBody>
      </p:sp>
      <p:sp>
        <p:nvSpPr>
          <p:cNvPr id="339" name="Google Shape;339;g31ed06a8a02_0_45"/>
          <p:cNvSpPr txBox="1"/>
          <p:nvPr/>
        </p:nvSpPr>
        <p:spPr>
          <a:xfrm>
            <a:off x="426025" y="5062450"/>
            <a:ext cx="11553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Spectral"/>
              <a:ea typeface="Spectral"/>
              <a:cs typeface="Spectral"/>
              <a:sym typeface="Spectral"/>
            </a:endParaRPr>
          </a:p>
        </p:txBody>
      </p:sp>
      <p:sp>
        <p:nvSpPr>
          <p:cNvPr id="340" name="Google Shape;340;g31ed06a8a02_0_45"/>
          <p:cNvSpPr txBox="1"/>
          <p:nvPr/>
        </p:nvSpPr>
        <p:spPr>
          <a:xfrm>
            <a:off x="1666500" y="1946500"/>
            <a:ext cx="9532500" cy="4029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Quant developers, in general, develop software tools to facilitate research and trading. Examples include low-latency trading systems and data visualization software.</a:t>
            </a:r>
            <a:endParaRPr sz="1800">
              <a:solidFill>
                <a:schemeClr val="dk1"/>
              </a:solidFill>
              <a:latin typeface="Spectral"/>
              <a:ea typeface="Spectral"/>
              <a:cs typeface="Spectral"/>
              <a:sym typeface="Spectral"/>
            </a:endParaRPr>
          </a:p>
          <a:p>
            <a:pPr indent="-342900" lvl="0" marL="4572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The Development </a:t>
            </a:r>
            <a:r>
              <a:rPr lang="en-US" sz="1800">
                <a:solidFill>
                  <a:schemeClr val="dk1"/>
                </a:solidFill>
                <a:latin typeface="Spectral"/>
                <a:ea typeface="Spectral"/>
                <a:cs typeface="Spectral"/>
                <a:sym typeface="Spectral"/>
              </a:rPr>
              <a:t>vertical</a:t>
            </a:r>
            <a:r>
              <a:rPr lang="en-US" sz="1800">
                <a:solidFill>
                  <a:schemeClr val="dk1"/>
                </a:solidFill>
                <a:latin typeface="Spectral"/>
                <a:ea typeface="Spectral"/>
                <a:cs typeface="Spectral"/>
                <a:sym typeface="Spectral"/>
              </a:rPr>
              <a:t> at CWRU Quants will work on a comprehensive backtesting framework that the Research and Trading verticals will use (responsibly!) to backtest their strategies.</a:t>
            </a:r>
            <a:endParaRPr sz="1800">
              <a:solidFill>
                <a:schemeClr val="dk1"/>
              </a:solidFill>
              <a:latin typeface="Spectral"/>
              <a:ea typeface="Spectral"/>
              <a:cs typeface="Spectral"/>
              <a:sym typeface="Spectral"/>
            </a:endParaRPr>
          </a:p>
          <a:p>
            <a:pPr indent="-342900" lvl="0" marL="4572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We will look to frameworks such as qstrader (</a:t>
            </a:r>
            <a:r>
              <a:rPr lang="en-US" sz="1800" u="sng">
                <a:solidFill>
                  <a:schemeClr val="hlink"/>
                </a:solidFill>
                <a:latin typeface="Spectral"/>
                <a:ea typeface="Spectral"/>
                <a:cs typeface="Spectral"/>
                <a:sym typeface="Spectral"/>
                <a:hlinkClick r:id="rId3"/>
              </a:rPr>
              <a:t>https://github.com/mhallsmoore/qstrader/</a:t>
            </a:r>
            <a:r>
              <a:rPr lang="en-US" sz="1800">
                <a:solidFill>
                  <a:schemeClr val="dk1"/>
                </a:solidFill>
                <a:latin typeface="Spectral"/>
                <a:ea typeface="Spectral"/>
                <a:cs typeface="Spectral"/>
                <a:sym typeface="Spectral"/>
              </a:rPr>
              <a:t>) and bt (</a:t>
            </a:r>
            <a:r>
              <a:rPr lang="en-US" sz="1800" u="sng">
                <a:solidFill>
                  <a:schemeClr val="hlink"/>
                </a:solidFill>
                <a:latin typeface="Spectral"/>
                <a:ea typeface="Spectral"/>
                <a:cs typeface="Spectral"/>
                <a:sym typeface="Spectral"/>
                <a:hlinkClick r:id="rId4"/>
              </a:rPr>
              <a:t>https://pmorissette.github.io/bt/</a:t>
            </a:r>
            <a:r>
              <a:rPr lang="en-US" sz="1800">
                <a:solidFill>
                  <a:schemeClr val="dk1"/>
                </a:solidFill>
                <a:latin typeface="Spectral"/>
                <a:ea typeface="Spectral"/>
                <a:cs typeface="Spectral"/>
                <a:sym typeface="Spectral"/>
              </a:rPr>
              <a:t>) for inspiration.</a:t>
            </a:r>
            <a:endParaRPr sz="1800">
              <a:solidFill>
                <a:schemeClr val="dk1"/>
              </a:solidFill>
              <a:latin typeface="Spectral"/>
              <a:ea typeface="Spectral"/>
              <a:cs typeface="Spectral"/>
              <a:sym typeface="Spectral"/>
            </a:endParaRPr>
          </a:p>
          <a:p>
            <a:pPr indent="-342900" lvl="0" marL="4572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Experience</a:t>
            </a:r>
            <a:r>
              <a:rPr lang="en-US" sz="1800">
                <a:solidFill>
                  <a:schemeClr val="dk1"/>
                </a:solidFill>
                <a:latin typeface="Spectral"/>
                <a:ea typeface="Spectral"/>
                <a:cs typeface="Spectral"/>
                <a:sym typeface="Spectral"/>
              </a:rPr>
              <a:t> in Python, competence with the popular data packages, and knowledge of basic financial mathematics would help in completing tasks related to this project.</a:t>
            </a:r>
            <a:endParaRPr sz="1800">
              <a:solidFill>
                <a:schemeClr val="dk1"/>
              </a:solidFill>
              <a:latin typeface="Spectral"/>
              <a:ea typeface="Spectral"/>
              <a:cs typeface="Spectral"/>
              <a:sym typeface="Spectr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307a76f61fe_0_104"/>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123" name="Google Shape;123;g307a76f61fe_0_104"/>
          <p:cNvSpPr txBox="1"/>
          <p:nvPr/>
        </p:nvSpPr>
        <p:spPr>
          <a:xfrm>
            <a:off x="2952300" y="860350"/>
            <a:ext cx="6287400" cy="627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Spectral"/>
                <a:ea typeface="Spectral"/>
                <a:cs typeface="Spectral"/>
                <a:sym typeface="Spectral"/>
              </a:rPr>
              <a:t>Attendance | CampusGroups</a:t>
            </a:r>
            <a:endParaRPr b="0" i="0" sz="3200" u="none" cap="none" strike="noStrike">
              <a:solidFill>
                <a:schemeClr val="dk1"/>
              </a:solidFill>
              <a:latin typeface="Spectral"/>
              <a:ea typeface="Spectral"/>
              <a:cs typeface="Spectral"/>
              <a:sym typeface="Spectral"/>
            </a:endParaRPr>
          </a:p>
        </p:txBody>
      </p:sp>
      <p:sp>
        <p:nvSpPr>
          <p:cNvPr id="124" name="Google Shape;124;g307a76f61fe_0_104"/>
          <p:cNvSpPr txBox="1"/>
          <p:nvPr/>
        </p:nvSpPr>
        <p:spPr>
          <a:xfrm>
            <a:off x="426025" y="5062450"/>
            <a:ext cx="11553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Spectral"/>
              <a:ea typeface="Spectral"/>
              <a:cs typeface="Spectral"/>
              <a:sym typeface="Spectral"/>
            </a:endParaRPr>
          </a:p>
        </p:txBody>
      </p:sp>
      <p:pic>
        <p:nvPicPr>
          <p:cNvPr id="125" name="Google Shape;125;g307a76f61fe_0_104"/>
          <p:cNvPicPr preferRelativeResize="0"/>
          <p:nvPr/>
        </p:nvPicPr>
        <p:blipFill rotWithShape="1">
          <a:blip r:embed="rId3">
            <a:alphaModFix/>
          </a:blip>
          <a:srcRect b="0" l="0" r="0" t="2391"/>
          <a:stretch/>
        </p:blipFill>
        <p:spPr>
          <a:xfrm>
            <a:off x="4088475" y="1939325"/>
            <a:ext cx="3867701" cy="3584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31cb0b93e07_2_0"/>
          <p:cNvSpPr txBox="1"/>
          <p:nvPr>
            <p:ph type="title"/>
          </p:nvPr>
        </p:nvSpPr>
        <p:spPr>
          <a:xfrm>
            <a:off x="838200" y="157625"/>
            <a:ext cx="10515600" cy="1325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b="1" lang="en-US">
                <a:latin typeface="Spectral"/>
                <a:ea typeface="Spectral"/>
                <a:cs typeface="Spectral"/>
                <a:sym typeface="Spectral"/>
              </a:rPr>
              <a:t>The Trading Vertical</a:t>
            </a:r>
            <a:endParaRPr b="1">
              <a:latin typeface="Spectral"/>
              <a:ea typeface="Spectral"/>
              <a:cs typeface="Spectral"/>
              <a:sym typeface="Spectral"/>
            </a:endParaRPr>
          </a:p>
        </p:txBody>
      </p:sp>
      <p:sp>
        <p:nvSpPr>
          <p:cNvPr id="347" name="Google Shape;347;g31cb0b93e07_2_0"/>
          <p:cNvSpPr txBox="1"/>
          <p:nvPr>
            <p:ph idx="12" type="sldNum"/>
          </p:nvPr>
        </p:nvSpPr>
        <p:spPr>
          <a:xfrm>
            <a:off x="10373350" y="6356349"/>
            <a:ext cx="987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348" name="Google Shape;348;g31cb0b93e07_2_0"/>
          <p:cNvSpPr txBox="1"/>
          <p:nvPr/>
        </p:nvSpPr>
        <p:spPr>
          <a:xfrm>
            <a:off x="364750" y="1573725"/>
            <a:ext cx="8742000" cy="49587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Font typeface="Spectral"/>
              <a:buChar char="●"/>
            </a:pPr>
            <a:r>
              <a:rPr lang="en-US" sz="2200">
                <a:solidFill>
                  <a:schemeClr val="dk1"/>
                </a:solidFill>
                <a:latin typeface="Spectral"/>
                <a:ea typeface="Spectral"/>
                <a:cs typeface="Spectral"/>
                <a:sym typeface="Spectral"/>
              </a:rPr>
              <a:t>Our goal will be to develop (profitable!) strategies</a:t>
            </a:r>
            <a:endParaRPr sz="2200">
              <a:solidFill>
                <a:schemeClr val="dk1"/>
              </a:solidFill>
              <a:latin typeface="Spectral"/>
              <a:ea typeface="Spectral"/>
              <a:cs typeface="Spectral"/>
              <a:sym typeface="Spectral"/>
            </a:endParaRPr>
          </a:p>
          <a:p>
            <a:pPr indent="-368300" lvl="0" marL="457200" rtl="0" algn="l">
              <a:spcBef>
                <a:spcPts val="0"/>
              </a:spcBef>
              <a:spcAft>
                <a:spcPts val="0"/>
              </a:spcAft>
              <a:buClr>
                <a:schemeClr val="dk1"/>
              </a:buClr>
              <a:buSzPts val="2200"/>
              <a:buFont typeface="Spectral"/>
              <a:buChar char="●"/>
            </a:pPr>
            <a:r>
              <a:rPr lang="en-US" sz="2200">
                <a:solidFill>
                  <a:schemeClr val="dk1"/>
                </a:solidFill>
                <a:latin typeface="Spectral"/>
                <a:ea typeface="Spectral"/>
                <a:cs typeface="Spectral"/>
                <a:sym typeface="Spectral"/>
              </a:rPr>
              <a:t>We have 212 already-established predictive </a:t>
            </a:r>
            <a:r>
              <a:rPr lang="en-US" sz="2200">
                <a:solidFill>
                  <a:schemeClr val="dk1"/>
                </a:solidFill>
                <a:latin typeface="Spectral"/>
                <a:ea typeface="Spectral"/>
                <a:cs typeface="Spectral"/>
                <a:sym typeface="Spectral"/>
              </a:rPr>
              <a:t>signals</a:t>
            </a:r>
            <a:endParaRPr sz="2200">
              <a:solidFill>
                <a:schemeClr val="dk1"/>
              </a:solidFill>
              <a:latin typeface="Spectral"/>
              <a:ea typeface="Spectral"/>
              <a:cs typeface="Spectral"/>
              <a:sym typeface="Spectral"/>
            </a:endParaRPr>
          </a:p>
          <a:p>
            <a:pPr indent="-368300" lvl="0" marL="457200" rtl="0" algn="l">
              <a:spcBef>
                <a:spcPts val="0"/>
              </a:spcBef>
              <a:spcAft>
                <a:spcPts val="0"/>
              </a:spcAft>
              <a:buClr>
                <a:schemeClr val="dk1"/>
              </a:buClr>
              <a:buSzPts val="2200"/>
              <a:buFont typeface="Spectral"/>
              <a:buChar char="●"/>
            </a:pPr>
            <a:r>
              <a:rPr lang="en-US" sz="2200">
                <a:solidFill>
                  <a:schemeClr val="dk1"/>
                </a:solidFill>
                <a:latin typeface="Spectral"/>
                <a:ea typeface="Spectral"/>
                <a:cs typeface="Spectral"/>
                <a:sym typeface="Spectral"/>
              </a:rPr>
              <a:t>We also have the monthly returns, volume, shares outstanding, etc. of many stocks</a:t>
            </a:r>
            <a:endParaRPr sz="2200">
              <a:solidFill>
                <a:schemeClr val="dk1"/>
              </a:solidFill>
              <a:latin typeface="Spectral"/>
              <a:ea typeface="Spectral"/>
              <a:cs typeface="Spectral"/>
              <a:sym typeface="Spectral"/>
            </a:endParaRPr>
          </a:p>
          <a:p>
            <a:pPr indent="-368300" lvl="0" marL="457200" rtl="0" algn="l">
              <a:spcBef>
                <a:spcPts val="0"/>
              </a:spcBef>
              <a:spcAft>
                <a:spcPts val="0"/>
              </a:spcAft>
              <a:buClr>
                <a:schemeClr val="dk1"/>
              </a:buClr>
              <a:buSzPts val="2200"/>
              <a:buFont typeface="Spectral"/>
              <a:buChar char="●"/>
            </a:pPr>
            <a:r>
              <a:rPr lang="en-US" sz="2200">
                <a:solidFill>
                  <a:schemeClr val="dk1"/>
                </a:solidFill>
                <a:latin typeface="Spectral"/>
                <a:ea typeface="Spectral"/>
                <a:cs typeface="Spectral"/>
                <a:sym typeface="Spectral"/>
              </a:rPr>
              <a:t>Together, we will investigate what signals are the most effective (and in which industries too)</a:t>
            </a:r>
            <a:endParaRPr sz="2200">
              <a:solidFill>
                <a:schemeClr val="dk1"/>
              </a:solidFill>
              <a:latin typeface="Spectral"/>
              <a:ea typeface="Spectral"/>
              <a:cs typeface="Spectral"/>
              <a:sym typeface="Spectral"/>
            </a:endParaRPr>
          </a:p>
          <a:p>
            <a:pPr indent="-368300" lvl="1" marL="914400" rtl="0" algn="l">
              <a:spcBef>
                <a:spcPts val="0"/>
              </a:spcBef>
              <a:spcAft>
                <a:spcPts val="0"/>
              </a:spcAft>
              <a:buClr>
                <a:schemeClr val="dk1"/>
              </a:buClr>
              <a:buSzPts val="2200"/>
              <a:buFont typeface="Spectral"/>
              <a:buChar char="○"/>
            </a:pPr>
            <a:r>
              <a:rPr lang="en-US" sz="2200">
                <a:solidFill>
                  <a:schemeClr val="dk1"/>
                </a:solidFill>
                <a:latin typeface="Spectral"/>
                <a:ea typeface="Spectral"/>
                <a:cs typeface="Spectral"/>
                <a:sym typeface="Spectral"/>
              </a:rPr>
              <a:t>We will construct a strategy (portfolio?) based on this</a:t>
            </a:r>
            <a:endParaRPr sz="2200">
              <a:solidFill>
                <a:schemeClr val="dk1"/>
              </a:solidFill>
              <a:latin typeface="Spectral"/>
              <a:ea typeface="Spectral"/>
              <a:cs typeface="Spectral"/>
              <a:sym typeface="Spectral"/>
            </a:endParaRPr>
          </a:p>
          <a:p>
            <a:pPr indent="0" lvl="0" marL="457200" rtl="0" algn="l">
              <a:spcBef>
                <a:spcPts val="0"/>
              </a:spcBef>
              <a:spcAft>
                <a:spcPts val="0"/>
              </a:spcAft>
              <a:buNone/>
            </a:pPr>
            <a:r>
              <a:t/>
            </a:r>
            <a:endParaRPr sz="2200">
              <a:solidFill>
                <a:schemeClr val="dk1"/>
              </a:solidFill>
              <a:latin typeface="Spectral"/>
              <a:ea typeface="Spectral"/>
              <a:cs typeface="Spectral"/>
              <a:sym typeface="Spectral"/>
            </a:endParaRPr>
          </a:p>
          <a:p>
            <a:pPr indent="-368300" lvl="0" marL="457200" rtl="0" algn="l">
              <a:spcBef>
                <a:spcPts val="0"/>
              </a:spcBef>
              <a:spcAft>
                <a:spcPts val="0"/>
              </a:spcAft>
              <a:buClr>
                <a:schemeClr val="dk1"/>
              </a:buClr>
              <a:buSzPts val="2200"/>
              <a:buFont typeface="Spectral"/>
              <a:buChar char="●"/>
            </a:pPr>
            <a:r>
              <a:rPr lang="en-US" sz="2200">
                <a:solidFill>
                  <a:schemeClr val="dk1"/>
                </a:solidFill>
                <a:latin typeface="Spectral"/>
                <a:ea typeface="Spectral"/>
                <a:cs typeface="Spectral"/>
                <a:sym typeface="Spectral"/>
              </a:rPr>
              <a:t>Python will be helpful for the implementation and analysis (ML?)</a:t>
            </a:r>
            <a:endParaRPr sz="2200">
              <a:solidFill>
                <a:schemeClr val="dk1"/>
              </a:solidFill>
              <a:latin typeface="Spectral"/>
              <a:ea typeface="Spectral"/>
              <a:cs typeface="Spectral"/>
              <a:sym typeface="Spectral"/>
            </a:endParaRPr>
          </a:p>
          <a:p>
            <a:pPr indent="-368300" lvl="0" marL="457200" rtl="0" algn="l">
              <a:spcBef>
                <a:spcPts val="0"/>
              </a:spcBef>
              <a:spcAft>
                <a:spcPts val="0"/>
              </a:spcAft>
              <a:buClr>
                <a:schemeClr val="dk1"/>
              </a:buClr>
              <a:buSzPts val="2200"/>
              <a:buFont typeface="Spectral"/>
              <a:buChar char="●"/>
            </a:pPr>
            <a:r>
              <a:rPr lang="en-US" sz="2200">
                <a:solidFill>
                  <a:schemeClr val="dk1"/>
                </a:solidFill>
                <a:latin typeface="Spectral"/>
                <a:ea typeface="Spectral"/>
                <a:cs typeface="Spectral"/>
                <a:sym typeface="Spectral"/>
              </a:rPr>
              <a:t>SQL might be useful for querying (since these are large datasets)</a:t>
            </a:r>
            <a:endParaRPr sz="2200">
              <a:solidFill>
                <a:schemeClr val="dk1"/>
              </a:solidFill>
              <a:latin typeface="Spectral"/>
              <a:ea typeface="Spectral"/>
              <a:cs typeface="Spectral"/>
              <a:sym typeface="Spectral"/>
            </a:endParaRPr>
          </a:p>
          <a:p>
            <a:pPr indent="-368300" lvl="0" marL="457200" rtl="0" algn="l">
              <a:spcBef>
                <a:spcPts val="0"/>
              </a:spcBef>
              <a:spcAft>
                <a:spcPts val="0"/>
              </a:spcAft>
              <a:buClr>
                <a:schemeClr val="dk1"/>
              </a:buClr>
              <a:buSzPts val="2200"/>
              <a:buFont typeface="Spectral"/>
              <a:buChar char="●"/>
            </a:pPr>
            <a:r>
              <a:rPr lang="en-US" sz="2200">
                <a:solidFill>
                  <a:schemeClr val="dk1"/>
                </a:solidFill>
                <a:latin typeface="Spectral"/>
                <a:ea typeface="Spectral"/>
                <a:cs typeface="Spectral"/>
                <a:sym typeface="Spectral"/>
              </a:rPr>
              <a:t>Some financial background will be helpful for understanding the signals</a:t>
            </a:r>
            <a:endParaRPr sz="2200">
              <a:solidFill>
                <a:schemeClr val="dk1"/>
              </a:solidFill>
              <a:latin typeface="Spectral"/>
              <a:ea typeface="Spectral"/>
              <a:cs typeface="Spectral"/>
              <a:sym typeface="Spectral"/>
            </a:endParaRPr>
          </a:p>
        </p:txBody>
      </p:sp>
      <p:pic>
        <p:nvPicPr>
          <p:cNvPr id="349" name="Google Shape;349;g31cb0b93e07_2_0"/>
          <p:cNvPicPr preferRelativeResize="0"/>
          <p:nvPr/>
        </p:nvPicPr>
        <p:blipFill>
          <a:blip r:embed="rId3">
            <a:alphaModFix/>
          </a:blip>
          <a:stretch>
            <a:fillRect/>
          </a:stretch>
        </p:blipFill>
        <p:spPr>
          <a:xfrm>
            <a:off x="9209325" y="2612675"/>
            <a:ext cx="2554900" cy="4108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31cc0060b80_0_0"/>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356" name="Google Shape;356;g31cc0060b80_0_0"/>
          <p:cNvSpPr txBox="1"/>
          <p:nvPr/>
        </p:nvSpPr>
        <p:spPr>
          <a:xfrm>
            <a:off x="2952300" y="860350"/>
            <a:ext cx="6287400" cy="627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200"/>
              <a:buFont typeface="Arial"/>
              <a:buNone/>
            </a:pPr>
            <a:r>
              <a:rPr lang="en-US" sz="3200">
                <a:solidFill>
                  <a:schemeClr val="dk1"/>
                </a:solidFill>
                <a:latin typeface="Spectral"/>
                <a:ea typeface="Spectral"/>
                <a:cs typeface="Spectral"/>
                <a:sym typeface="Spectral"/>
              </a:rPr>
              <a:t>The Research Vertical</a:t>
            </a:r>
            <a:endParaRPr b="0" i="0" sz="3200" u="none" cap="none" strike="noStrike">
              <a:solidFill>
                <a:schemeClr val="dk1"/>
              </a:solidFill>
              <a:latin typeface="Spectral"/>
              <a:ea typeface="Spectral"/>
              <a:cs typeface="Spectral"/>
              <a:sym typeface="Spectral"/>
            </a:endParaRPr>
          </a:p>
        </p:txBody>
      </p:sp>
      <p:sp>
        <p:nvSpPr>
          <p:cNvPr id="357" name="Google Shape;357;g31cc0060b80_0_0"/>
          <p:cNvSpPr txBox="1"/>
          <p:nvPr/>
        </p:nvSpPr>
        <p:spPr>
          <a:xfrm>
            <a:off x="426025" y="5062450"/>
            <a:ext cx="11553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Spectral"/>
              <a:ea typeface="Spectral"/>
              <a:cs typeface="Spectral"/>
              <a:sym typeface="Spectral"/>
            </a:endParaRPr>
          </a:p>
        </p:txBody>
      </p:sp>
      <p:sp>
        <p:nvSpPr>
          <p:cNvPr id="358" name="Google Shape;358;g31cc0060b80_0_0"/>
          <p:cNvSpPr txBox="1"/>
          <p:nvPr/>
        </p:nvSpPr>
        <p:spPr>
          <a:xfrm>
            <a:off x="1666500" y="1946500"/>
            <a:ext cx="9532500" cy="4029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We will develop and test quantitative test strategies using data-driven insights. Some very common examples of this are momentum, mean reversion, and factor modeling. </a:t>
            </a:r>
            <a:endParaRPr sz="1800">
              <a:solidFill>
                <a:schemeClr val="dk1"/>
              </a:solidFill>
              <a:latin typeface="Spectral"/>
              <a:ea typeface="Spectral"/>
              <a:cs typeface="Spectral"/>
              <a:sym typeface="Spectral"/>
            </a:endParaRPr>
          </a:p>
          <a:p>
            <a:pPr indent="-342900" lvl="0" marL="4572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Using Python to refine models and algorithms on our data according to various signals (that we will</a:t>
            </a:r>
            <a:r>
              <a:rPr lang="en-US" sz="1800">
                <a:solidFill>
                  <a:schemeClr val="dk1"/>
                </a:solidFill>
                <a:latin typeface="Spectral"/>
                <a:ea typeface="Spectral"/>
                <a:cs typeface="Spectral"/>
                <a:sym typeface="Spectral"/>
              </a:rPr>
              <a:t> also be developing). </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A lot of this is </a:t>
            </a:r>
            <a:r>
              <a:rPr i="1" lang="en-US" sz="1800">
                <a:solidFill>
                  <a:schemeClr val="dk1"/>
                </a:solidFill>
                <a:latin typeface="Spectral"/>
                <a:ea typeface="Spectral"/>
                <a:cs typeface="Spectral"/>
                <a:sym typeface="Spectral"/>
              </a:rPr>
              <a:t>research based</a:t>
            </a:r>
            <a:r>
              <a:rPr lang="en-US" sz="1800">
                <a:solidFill>
                  <a:schemeClr val="dk1"/>
                </a:solidFill>
                <a:latin typeface="Spectral"/>
                <a:ea typeface="Spectral"/>
                <a:cs typeface="Spectral"/>
                <a:sym typeface="Spectral"/>
              </a:rPr>
              <a:t>, which means reading papers, understanding them, and implementing them.</a:t>
            </a:r>
            <a:endParaRPr i="1" sz="1800">
              <a:solidFill>
                <a:schemeClr val="dk1"/>
              </a:solidFill>
              <a:latin typeface="Spectral"/>
              <a:ea typeface="Spectral"/>
              <a:cs typeface="Spectral"/>
              <a:sym typeface="Spectral"/>
            </a:endParaRPr>
          </a:p>
          <a:p>
            <a:pPr indent="-342900" lvl="0" marL="4572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Developing proprietary signals (ideas!)</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LinkedIn/X/TikTok scraping of company management</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Alternative data</a:t>
            </a:r>
            <a:endParaRPr sz="1800">
              <a:solidFill>
                <a:schemeClr val="dk1"/>
              </a:solidFill>
              <a:latin typeface="Spectral"/>
              <a:ea typeface="Spectral"/>
              <a:cs typeface="Spectral"/>
              <a:sym typeface="Spectral"/>
            </a:endParaRPr>
          </a:p>
          <a:p>
            <a:pPr indent="0" lvl="0" marL="0" marR="0" rtl="0" algn="l">
              <a:lnSpc>
                <a:spcPct val="100000"/>
              </a:lnSpc>
              <a:spcBef>
                <a:spcPts val="0"/>
              </a:spcBef>
              <a:spcAft>
                <a:spcPts val="0"/>
              </a:spcAft>
              <a:buNone/>
            </a:pPr>
            <a:r>
              <a:t/>
            </a:r>
            <a:endParaRPr b="1" sz="1800">
              <a:solidFill>
                <a:schemeClr val="dk1"/>
              </a:solidFill>
              <a:latin typeface="Spectral"/>
              <a:ea typeface="Spectral"/>
              <a:cs typeface="Spectral"/>
              <a:sym typeface="Spectr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307a76f61fe_0_317"/>
          <p:cNvSpPr txBox="1"/>
          <p:nvPr>
            <p:ph idx="12" type="sldNum"/>
          </p:nvPr>
        </p:nvSpPr>
        <p:spPr>
          <a:xfrm>
            <a:off x="9579428" y="6356350"/>
            <a:ext cx="1774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365" name="Google Shape;365;g307a76f61fe_0_317"/>
          <p:cNvSpPr txBox="1"/>
          <p:nvPr/>
        </p:nvSpPr>
        <p:spPr>
          <a:xfrm>
            <a:off x="4267200" y="1463336"/>
            <a:ext cx="4179600" cy="1524600"/>
          </a:xfrm>
          <a:prstGeom prst="rect">
            <a:avLst/>
          </a:prstGeom>
          <a:noFill/>
          <a:ln>
            <a:noFill/>
          </a:ln>
        </p:spPr>
        <p:txBody>
          <a:bodyPr anchorCtr="0" anchor="b" bIns="45700" lIns="91425" spcFirstLastPara="1" rIns="91425" wrap="square" tIns="45700">
            <a:noAutofit/>
          </a:bodyPr>
          <a:lstStyle/>
          <a:p>
            <a:pPr indent="0" lvl="0" marL="0" marR="0" rtl="0" algn="l">
              <a:lnSpc>
                <a:spcPct val="140000"/>
              </a:lnSpc>
              <a:spcBef>
                <a:spcPts val="1000"/>
              </a:spcBef>
              <a:spcAft>
                <a:spcPts val="0"/>
              </a:spcAft>
              <a:buClr>
                <a:srgbClr val="000000"/>
              </a:buClr>
              <a:buSzPts val="3600"/>
              <a:buFont typeface="Arial"/>
              <a:buNone/>
            </a:pPr>
            <a:r>
              <a:rPr b="0" i="0" lang="en-US" sz="3600" u="none" cap="none" strike="noStrike">
                <a:solidFill>
                  <a:srgbClr val="FFFFFF"/>
                </a:solidFill>
                <a:latin typeface="Spectral"/>
                <a:ea typeface="Spectral"/>
                <a:cs typeface="Spectral"/>
                <a:sym typeface="Spectral"/>
              </a:rPr>
              <a:t>QUESTIONS AND ANSWERS</a:t>
            </a:r>
            <a:endParaRPr b="0" i="0" sz="3600" u="none" cap="none" strike="noStrike">
              <a:solidFill>
                <a:srgbClr val="FFFFFF"/>
              </a:solidFill>
              <a:latin typeface="Spectral"/>
              <a:ea typeface="Spectral"/>
              <a:cs typeface="Spectral"/>
              <a:sym typeface="Spectral"/>
            </a:endParaRPr>
          </a:p>
        </p:txBody>
      </p:sp>
      <p:sp>
        <p:nvSpPr>
          <p:cNvPr id="366" name="Google Shape;366;g307a76f61fe_0_317"/>
          <p:cNvSpPr txBox="1"/>
          <p:nvPr/>
        </p:nvSpPr>
        <p:spPr>
          <a:xfrm>
            <a:off x="4267200" y="3923903"/>
            <a:ext cx="4179600" cy="2850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1000"/>
              </a:spcBef>
              <a:spcAft>
                <a:spcPts val="0"/>
              </a:spcAft>
              <a:buClr>
                <a:srgbClr val="000000"/>
              </a:buClr>
              <a:buSzPts val="1800"/>
              <a:buFont typeface="Arial"/>
              <a:buNone/>
            </a:pPr>
            <a:r>
              <a:t/>
            </a:r>
            <a:endParaRPr b="0" i="0" sz="1800" u="none" cap="none" strike="noStrike">
              <a:solidFill>
                <a:srgbClr val="FFFFFF"/>
              </a:solidFill>
              <a:latin typeface="Spectral"/>
              <a:ea typeface="Spectral"/>
              <a:cs typeface="Spectral"/>
              <a:sym typeface="Spectral"/>
            </a:endParaRPr>
          </a:p>
          <a:p>
            <a:pPr indent="0" lvl="0" marL="0" marR="0" rtl="0" algn="l">
              <a:lnSpc>
                <a:spcPct val="150000"/>
              </a:lnSpc>
              <a:spcBef>
                <a:spcPts val="1000"/>
              </a:spcBef>
              <a:spcAft>
                <a:spcPts val="0"/>
              </a:spcAft>
              <a:buClr>
                <a:srgbClr val="000000"/>
              </a:buClr>
              <a:buSzPts val="1800"/>
              <a:buFont typeface="Arial"/>
              <a:buNone/>
            </a:pPr>
            <a:r>
              <a:rPr b="0" i="0" lang="en-US" sz="1800" u="none" cap="none" strike="noStrike">
                <a:solidFill>
                  <a:srgbClr val="FFFFFF"/>
                </a:solidFill>
                <a:latin typeface="Spectral"/>
                <a:ea typeface="Spectral"/>
                <a:cs typeface="Spectral"/>
                <a:sym typeface="Spectral"/>
              </a:rPr>
              <a:t>Contact us!</a:t>
            </a:r>
            <a:endParaRPr b="0" i="0" sz="1800" u="none" cap="none" strike="noStrike">
              <a:solidFill>
                <a:srgbClr val="FFFFFF"/>
              </a:solidFill>
              <a:latin typeface="Spectral"/>
              <a:ea typeface="Spectral"/>
              <a:cs typeface="Spectral"/>
              <a:sym typeface="Spectral"/>
            </a:endParaRPr>
          </a:p>
          <a:p>
            <a:pPr indent="0" lvl="0" marL="0" marR="0" rtl="0" algn="l">
              <a:lnSpc>
                <a:spcPct val="150000"/>
              </a:lnSpc>
              <a:spcBef>
                <a:spcPts val="1000"/>
              </a:spcBef>
              <a:spcAft>
                <a:spcPts val="0"/>
              </a:spcAft>
              <a:buClr>
                <a:srgbClr val="000000"/>
              </a:buClr>
              <a:buSzPts val="1800"/>
              <a:buFont typeface="Arial"/>
              <a:buNone/>
            </a:pPr>
            <a:r>
              <a:rPr b="0" i="0" lang="en-US" sz="1800" u="none" cap="none" strike="noStrike">
                <a:solidFill>
                  <a:srgbClr val="FFFFFF"/>
                </a:solidFill>
                <a:latin typeface="Spectral"/>
                <a:ea typeface="Spectral"/>
                <a:cs typeface="Spectral"/>
                <a:sym typeface="Spectral"/>
              </a:rPr>
              <a:t>Email: quants@case.edu</a:t>
            </a:r>
            <a:endParaRPr b="0" i="0" sz="1800" u="none" cap="none" strike="noStrike">
              <a:solidFill>
                <a:srgbClr val="FFFFFF"/>
              </a:solidFill>
              <a:latin typeface="Spectral"/>
              <a:ea typeface="Spectral"/>
              <a:cs typeface="Spectral"/>
              <a:sym typeface="Spectral"/>
            </a:endParaRPr>
          </a:p>
          <a:p>
            <a:pPr indent="0" lvl="0" marL="0" marR="0" rtl="0" algn="l">
              <a:lnSpc>
                <a:spcPct val="150000"/>
              </a:lnSpc>
              <a:spcBef>
                <a:spcPts val="1000"/>
              </a:spcBef>
              <a:spcAft>
                <a:spcPts val="0"/>
              </a:spcAft>
              <a:buClr>
                <a:srgbClr val="000000"/>
              </a:buClr>
              <a:buSzPts val="1800"/>
              <a:buFont typeface="Arial"/>
              <a:buNone/>
            </a:pPr>
            <a:r>
              <a:rPr b="0" i="0" lang="en-US" sz="1800" u="none" cap="none" strike="noStrike">
                <a:solidFill>
                  <a:srgbClr val="FFFFFF"/>
                </a:solidFill>
                <a:latin typeface="Spectral"/>
                <a:ea typeface="Spectral"/>
                <a:cs typeface="Spectral"/>
                <a:sym typeface="Spectral"/>
              </a:rPr>
              <a:t>Instagram: @cwruquants</a:t>
            </a:r>
            <a:endParaRPr b="0" i="0" sz="1800" u="none" cap="none" strike="noStrike">
              <a:solidFill>
                <a:srgbClr val="FFFFFF"/>
              </a:solidFill>
              <a:latin typeface="Spectral"/>
              <a:ea typeface="Spectral"/>
              <a:cs typeface="Spectral"/>
              <a:sym typeface="Spectr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31536a18902_0_0"/>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132" name="Google Shape;132;g31536a18902_0_0"/>
          <p:cNvSpPr txBox="1"/>
          <p:nvPr/>
        </p:nvSpPr>
        <p:spPr>
          <a:xfrm>
            <a:off x="2952300" y="860350"/>
            <a:ext cx="6287400" cy="627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Spectral"/>
                <a:ea typeface="Spectral"/>
                <a:cs typeface="Spectral"/>
                <a:sym typeface="Spectral"/>
              </a:rPr>
              <a:t>Discord (important!)</a:t>
            </a:r>
            <a:endParaRPr b="0" i="0" sz="3200" u="none" cap="none" strike="noStrike">
              <a:solidFill>
                <a:schemeClr val="dk1"/>
              </a:solidFill>
              <a:latin typeface="Spectral"/>
              <a:ea typeface="Spectral"/>
              <a:cs typeface="Spectral"/>
              <a:sym typeface="Spectral"/>
            </a:endParaRPr>
          </a:p>
        </p:txBody>
      </p:sp>
      <p:sp>
        <p:nvSpPr>
          <p:cNvPr id="133" name="Google Shape;133;g31536a18902_0_0"/>
          <p:cNvSpPr txBox="1"/>
          <p:nvPr/>
        </p:nvSpPr>
        <p:spPr>
          <a:xfrm>
            <a:off x="426025" y="5062450"/>
            <a:ext cx="11553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Spectral"/>
              <a:ea typeface="Spectral"/>
              <a:cs typeface="Spectral"/>
              <a:sym typeface="Spectral"/>
            </a:endParaRPr>
          </a:p>
        </p:txBody>
      </p:sp>
      <p:pic>
        <p:nvPicPr>
          <p:cNvPr id="134" name="Google Shape;134;g31536a18902_0_0"/>
          <p:cNvPicPr preferRelativeResize="0"/>
          <p:nvPr/>
        </p:nvPicPr>
        <p:blipFill rotWithShape="1">
          <a:blip r:embed="rId3">
            <a:alphaModFix/>
          </a:blip>
          <a:srcRect b="0" l="0" r="0" t="0"/>
          <a:stretch/>
        </p:blipFill>
        <p:spPr>
          <a:xfrm>
            <a:off x="4902787" y="2235800"/>
            <a:ext cx="2386425" cy="238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307a76f61fe_0_428"/>
          <p:cNvSpPr txBox="1"/>
          <p:nvPr>
            <p:ph type="ctrTitle"/>
          </p:nvPr>
        </p:nvSpPr>
        <p:spPr>
          <a:xfrm>
            <a:off x="6991350" y="406400"/>
            <a:ext cx="4179600" cy="926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a:latin typeface="Spectral"/>
                <a:ea typeface="Spectral"/>
                <a:cs typeface="Spectral"/>
                <a:sym typeface="Spectral"/>
              </a:rPr>
              <a:t>Backtesting</a:t>
            </a:r>
            <a:endParaRPr>
              <a:latin typeface="Spectral"/>
              <a:ea typeface="Spectral"/>
              <a:cs typeface="Spectral"/>
              <a:sym typeface="Spectral"/>
            </a:endParaRPr>
          </a:p>
        </p:txBody>
      </p:sp>
      <p:pic>
        <p:nvPicPr>
          <p:cNvPr id="141" name="Google Shape;141;g307a76f61fe_0_428"/>
          <p:cNvPicPr preferRelativeResize="0"/>
          <p:nvPr/>
        </p:nvPicPr>
        <p:blipFill>
          <a:blip r:embed="rId3">
            <a:alphaModFix/>
          </a:blip>
          <a:stretch>
            <a:fillRect/>
          </a:stretch>
        </p:blipFill>
        <p:spPr>
          <a:xfrm>
            <a:off x="5870800" y="1758238"/>
            <a:ext cx="5995376" cy="33415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317d57e82d5_0_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148" name="Google Shape;148;g317d57e82d5_0_1"/>
          <p:cNvSpPr txBox="1"/>
          <p:nvPr/>
        </p:nvSpPr>
        <p:spPr>
          <a:xfrm>
            <a:off x="969550" y="901575"/>
            <a:ext cx="5197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lang="en-US" sz="2800">
                <a:solidFill>
                  <a:schemeClr val="dk1"/>
                </a:solidFill>
                <a:latin typeface="Spectral"/>
                <a:ea typeface="Spectral"/>
                <a:cs typeface="Spectral"/>
                <a:sym typeface="Spectral"/>
              </a:rPr>
              <a:t>What is backtesting?</a:t>
            </a:r>
            <a:endParaRPr b="0" i="0" sz="2800" u="none" cap="none" strike="noStrike">
              <a:solidFill>
                <a:schemeClr val="dk1"/>
              </a:solidFill>
              <a:latin typeface="Spectral"/>
              <a:ea typeface="Spectral"/>
              <a:cs typeface="Spectral"/>
              <a:sym typeface="Spectral"/>
            </a:endParaRPr>
          </a:p>
        </p:txBody>
      </p:sp>
      <p:sp>
        <p:nvSpPr>
          <p:cNvPr id="149" name="Google Shape;149;g317d57e82d5_0_1"/>
          <p:cNvSpPr txBox="1"/>
          <p:nvPr/>
        </p:nvSpPr>
        <p:spPr>
          <a:xfrm>
            <a:off x="969550" y="1953075"/>
            <a:ext cx="8859000" cy="4029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Spectral"/>
              <a:buChar char="●"/>
            </a:pPr>
            <a:r>
              <a:rPr b="1" lang="en-US" sz="1800">
                <a:solidFill>
                  <a:schemeClr val="dk1"/>
                </a:solidFill>
                <a:latin typeface="Spectral"/>
                <a:ea typeface="Spectral"/>
                <a:cs typeface="Spectral"/>
                <a:sym typeface="Spectral"/>
              </a:rPr>
              <a:t>The idea is simple – </a:t>
            </a:r>
            <a:r>
              <a:rPr lang="en-US" sz="1800">
                <a:solidFill>
                  <a:schemeClr val="dk1"/>
                </a:solidFill>
                <a:latin typeface="Spectral"/>
                <a:ea typeface="Spectral"/>
                <a:cs typeface="Spectral"/>
                <a:sym typeface="Spectral"/>
              </a:rPr>
              <a:t>after a strategy has been developed, test its performance on historical data against a benchmark.</a:t>
            </a:r>
            <a:endParaRPr sz="1800">
              <a:solidFill>
                <a:schemeClr val="dk1"/>
              </a:solidFill>
              <a:latin typeface="Spectral"/>
              <a:ea typeface="Spectral"/>
              <a:cs typeface="Spectral"/>
              <a:sym typeface="Spectral"/>
            </a:endParaRPr>
          </a:p>
          <a:p>
            <a:pPr indent="-342900" lvl="0" marL="457200" marR="0" rtl="0" algn="l">
              <a:lnSpc>
                <a:spcPct val="100000"/>
              </a:lnSpc>
              <a:spcBef>
                <a:spcPts val="0"/>
              </a:spcBef>
              <a:spcAft>
                <a:spcPts val="0"/>
              </a:spcAft>
              <a:buClr>
                <a:schemeClr val="dk1"/>
              </a:buClr>
              <a:buSzPts val="1800"/>
              <a:buFont typeface="Spectral"/>
              <a:buChar char="●"/>
            </a:pPr>
            <a:r>
              <a:rPr b="1" lang="en-US" sz="1800">
                <a:solidFill>
                  <a:schemeClr val="dk1"/>
                </a:solidFill>
                <a:latin typeface="Spectral"/>
                <a:ea typeface="Spectral"/>
                <a:cs typeface="Spectral"/>
                <a:sym typeface="Spectral"/>
              </a:rPr>
              <a:t>What do we mean by “strategy”? </a:t>
            </a:r>
            <a:r>
              <a:rPr lang="en-US" sz="1800">
                <a:solidFill>
                  <a:schemeClr val="dk1"/>
                </a:solidFill>
                <a:latin typeface="Spectral"/>
                <a:ea typeface="Spectral"/>
                <a:cs typeface="Spectral"/>
                <a:sym typeface="Spectral"/>
              </a:rPr>
              <a:t>It is a very broad term. It can mean:</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buying and holding an asset </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buying and selling an asset based on a signal</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holding a basket of assets and periodically rebalancing</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shorting an asset</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any combination of the above strategies, but with an asset and its derivatives</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trading based on the output of a high-frequency trading algorithm</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exploiting any form of risk premium (equity, variance, credit risk, etc)</a:t>
            </a:r>
            <a:endParaRPr sz="1800">
              <a:solidFill>
                <a:schemeClr val="dk1"/>
              </a:solidFill>
              <a:latin typeface="Spectral"/>
              <a:ea typeface="Spectral"/>
              <a:cs typeface="Spectral"/>
              <a:sym typeface="Spectral"/>
            </a:endParaRPr>
          </a:p>
          <a:p>
            <a:pPr indent="-342900" lvl="1" marL="9144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and more</a:t>
            </a:r>
            <a:endParaRPr sz="1800">
              <a:solidFill>
                <a:schemeClr val="dk1"/>
              </a:solidFill>
              <a:latin typeface="Spectral"/>
              <a:ea typeface="Spectral"/>
              <a:cs typeface="Spectral"/>
              <a:sym typeface="Spectr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Spectral"/>
              <a:ea typeface="Spectral"/>
              <a:cs typeface="Spectral"/>
              <a:sym typeface="Spectr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30838604751_3_0"/>
          <p:cNvSpPr txBox="1"/>
          <p:nvPr>
            <p:ph type="title"/>
          </p:nvPr>
        </p:nvSpPr>
        <p:spPr>
          <a:xfrm>
            <a:off x="1322318" y="-265040"/>
            <a:ext cx="7288200" cy="2121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800"/>
              <a:buNone/>
            </a:pPr>
            <a:r>
              <a:rPr lang="en-US">
                <a:latin typeface="Spectral"/>
                <a:ea typeface="Spectral"/>
                <a:cs typeface="Spectral"/>
                <a:sym typeface="Spectral"/>
              </a:rPr>
              <a:t>More on Backtesting</a:t>
            </a:r>
            <a:endParaRPr>
              <a:latin typeface="Spectral"/>
              <a:ea typeface="Spectral"/>
              <a:cs typeface="Spectral"/>
              <a:sym typeface="Spectral"/>
            </a:endParaRPr>
          </a:p>
        </p:txBody>
      </p:sp>
      <p:sp>
        <p:nvSpPr>
          <p:cNvPr id="156" name="Google Shape;156;g30838604751_3_0"/>
          <p:cNvSpPr txBox="1"/>
          <p:nvPr>
            <p:ph idx="1" type="body"/>
          </p:nvPr>
        </p:nvSpPr>
        <p:spPr>
          <a:xfrm>
            <a:off x="1090900" y="2019500"/>
            <a:ext cx="9700500" cy="37617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000"/>
              </a:spcBef>
              <a:spcAft>
                <a:spcPts val="0"/>
              </a:spcAft>
              <a:buSzPts val="1800"/>
              <a:buFont typeface="Spectral"/>
              <a:buChar char="●"/>
            </a:pPr>
            <a:r>
              <a:rPr lang="en-US">
                <a:latin typeface="Spectral"/>
                <a:ea typeface="Spectral"/>
                <a:cs typeface="Spectral"/>
                <a:sym typeface="Spectral"/>
              </a:rPr>
              <a:t>How do we measure “performance”? </a:t>
            </a:r>
            <a:r>
              <a:rPr b="0" lang="en-US">
                <a:latin typeface="Spectral"/>
                <a:ea typeface="Spectral"/>
                <a:cs typeface="Spectral"/>
                <a:sym typeface="Spectral"/>
              </a:rPr>
              <a:t>Again, several ways, including:</a:t>
            </a:r>
            <a:endParaRPr b="0">
              <a:latin typeface="Spectral"/>
              <a:ea typeface="Spectral"/>
              <a:cs typeface="Spectral"/>
              <a:sym typeface="Spectral"/>
            </a:endParaRPr>
          </a:p>
          <a:p>
            <a:pPr indent="-342900" lvl="1" marL="914400" rtl="0" algn="l">
              <a:lnSpc>
                <a:spcPct val="100000"/>
              </a:lnSpc>
              <a:spcBef>
                <a:spcPts val="1000"/>
              </a:spcBef>
              <a:spcAft>
                <a:spcPts val="0"/>
              </a:spcAft>
              <a:buSzPts val="1800"/>
              <a:buFont typeface="Spectral"/>
              <a:buChar char="•"/>
            </a:pPr>
            <a:r>
              <a:rPr lang="en-US">
                <a:latin typeface="Spectral"/>
                <a:ea typeface="Spectral"/>
                <a:cs typeface="Spectral"/>
                <a:sym typeface="Spectral"/>
              </a:rPr>
              <a:t>raw rate of return (over any time period, but usually CAGR is used)</a:t>
            </a:r>
            <a:endParaRPr>
              <a:latin typeface="Spectral"/>
              <a:ea typeface="Spectral"/>
              <a:cs typeface="Spectral"/>
              <a:sym typeface="Spectral"/>
            </a:endParaRPr>
          </a:p>
          <a:p>
            <a:pPr indent="-342900" lvl="1" marL="914400" rtl="0" algn="l">
              <a:lnSpc>
                <a:spcPct val="100000"/>
              </a:lnSpc>
              <a:spcBef>
                <a:spcPts val="1000"/>
              </a:spcBef>
              <a:spcAft>
                <a:spcPts val="0"/>
              </a:spcAft>
              <a:buSzPts val="1800"/>
              <a:buFont typeface="Spectral"/>
              <a:buChar char="•"/>
            </a:pPr>
            <a:r>
              <a:rPr lang="en-US">
                <a:latin typeface="Spectral"/>
                <a:ea typeface="Spectral"/>
                <a:cs typeface="Spectral"/>
                <a:sym typeface="Spectral"/>
              </a:rPr>
              <a:t>Sharpe/Sortino ratio (rate of return adjusted for standard deviation of returns</a:t>
            </a:r>
            <a:endParaRPr>
              <a:latin typeface="Spectral"/>
              <a:ea typeface="Spectral"/>
              <a:cs typeface="Spectral"/>
              <a:sym typeface="Spectral"/>
            </a:endParaRPr>
          </a:p>
          <a:p>
            <a:pPr indent="-342900" lvl="1" marL="914400" rtl="0" algn="l">
              <a:lnSpc>
                <a:spcPct val="100000"/>
              </a:lnSpc>
              <a:spcBef>
                <a:spcPts val="1000"/>
              </a:spcBef>
              <a:spcAft>
                <a:spcPts val="0"/>
              </a:spcAft>
              <a:buSzPts val="1800"/>
              <a:buFont typeface="Spectral"/>
              <a:buChar char="•"/>
            </a:pPr>
            <a:r>
              <a:rPr lang="en-US">
                <a:latin typeface="Spectral"/>
                <a:ea typeface="Spectral"/>
                <a:cs typeface="Spectral"/>
                <a:sym typeface="Spectral"/>
              </a:rPr>
              <a:t>max drawdown (even if a strategy outperforms in returns, a 95% drawdown is never good, for example)</a:t>
            </a:r>
            <a:endParaRPr>
              <a:latin typeface="Spectral"/>
              <a:ea typeface="Spectral"/>
              <a:cs typeface="Spectral"/>
              <a:sym typeface="Spectral"/>
            </a:endParaRPr>
          </a:p>
          <a:p>
            <a:pPr indent="-342900" lvl="1" marL="914400" rtl="0" algn="l">
              <a:lnSpc>
                <a:spcPct val="100000"/>
              </a:lnSpc>
              <a:spcBef>
                <a:spcPts val="1000"/>
              </a:spcBef>
              <a:spcAft>
                <a:spcPts val="0"/>
              </a:spcAft>
              <a:buSzPts val="1800"/>
              <a:buFont typeface="Spectral"/>
              <a:buChar char="•"/>
            </a:pPr>
            <a:r>
              <a:rPr lang="en-US">
                <a:latin typeface="Spectral"/>
                <a:ea typeface="Spectral"/>
                <a:cs typeface="Spectral"/>
                <a:sym typeface="Spectral"/>
              </a:rPr>
              <a:t>Ulcer Index (a measure of downside volatility)</a:t>
            </a:r>
            <a:endParaRPr>
              <a:latin typeface="Spectral"/>
              <a:ea typeface="Spectral"/>
              <a:cs typeface="Spectral"/>
              <a:sym typeface="Spectral"/>
            </a:endParaRPr>
          </a:p>
          <a:p>
            <a:pPr indent="-342900" lvl="1" marL="914400" rtl="0" algn="l">
              <a:lnSpc>
                <a:spcPct val="100000"/>
              </a:lnSpc>
              <a:spcBef>
                <a:spcPts val="1000"/>
              </a:spcBef>
              <a:spcAft>
                <a:spcPts val="0"/>
              </a:spcAft>
              <a:buSzPts val="1800"/>
              <a:buFont typeface="Spectral"/>
              <a:buChar char="•"/>
            </a:pPr>
            <a:r>
              <a:rPr lang="en-US">
                <a:latin typeface="Spectral"/>
                <a:ea typeface="Spectral"/>
                <a:cs typeface="Spectral"/>
                <a:sym typeface="Spectral"/>
              </a:rPr>
              <a:t>correlation to benchmark (it is often beneficial to have uncorrelated assets in a portfolio for diversification)</a:t>
            </a:r>
            <a:endParaRPr>
              <a:latin typeface="Spectral"/>
              <a:ea typeface="Spectral"/>
              <a:cs typeface="Spectral"/>
              <a:sym typeface="Spectral"/>
            </a:endParaRPr>
          </a:p>
        </p:txBody>
      </p:sp>
      <p:sp>
        <p:nvSpPr>
          <p:cNvPr id="157" name="Google Shape;157;g30838604751_3_0"/>
          <p:cNvSpPr txBox="1"/>
          <p:nvPr>
            <p:ph idx="12" type="sldNum"/>
          </p:nvPr>
        </p:nvSpPr>
        <p:spPr>
          <a:xfrm>
            <a:off x="10373350" y="6356349"/>
            <a:ext cx="987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7"/>
          <p:cNvSpPr txBox="1"/>
          <p:nvPr>
            <p:ph type="title"/>
          </p:nvPr>
        </p:nvSpPr>
        <p:spPr>
          <a:xfrm>
            <a:off x="2103400" y="1198275"/>
            <a:ext cx="6900000" cy="523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u="sng">
                <a:latin typeface="Spectral"/>
                <a:ea typeface="Spectral"/>
                <a:cs typeface="Spectral"/>
                <a:sym typeface="Spectral"/>
              </a:rPr>
              <a:t>Even More on Backtesting</a:t>
            </a:r>
            <a:endParaRPr u="sng">
              <a:latin typeface="Spectral"/>
              <a:ea typeface="Spectral"/>
              <a:cs typeface="Spectral"/>
              <a:sym typeface="Spectral"/>
            </a:endParaRPr>
          </a:p>
        </p:txBody>
      </p:sp>
      <p:sp>
        <p:nvSpPr>
          <p:cNvPr id="164" name="Google Shape;164;p7"/>
          <p:cNvSpPr txBox="1"/>
          <p:nvPr>
            <p:ph idx="12" type="sldNum"/>
          </p:nvPr>
        </p:nvSpPr>
        <p:spPr>
          <a:xfrm>
            <a:off x="10373350" y="6356349"/>
            <a:ext cx="98755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sp>
        <p:nvSpPr>
          <p:cNvPr id="165" name="Google Shape;165;p7"/>
          <p:cNvSpPr txBox="1"/>
          <p:nvPr/>
        </p:nvSpPr>
        <p:spPr>
          <a:xfrm>
            <a:off x="2103400" y="2367350"/>
            <a:ext cx="8859000" cy="4029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Spectral"/>
              <a:buChar char="●"/>
            </a:pPr>
            <a:r>
              <a:rPr b="1" lang="en-US" sz="1800">
                <a:solidFill>
                  <a:schemeClr val="dk1"/>
                </a:solidFill>
                <a:latin typeface="Spectral"/>
                <a:ea typeface="Spectral"/>
                <a:cs typeface="Spectral"/>
                <a:sym typeface="Spectral"/>
              </a:rPr>
              <a:t>What benchmarks are used? </a:t>
            </a:r>
            <a:r>
              <a:rPr lang="en-US" sz="1800">
                <a:solidFill>
                  <a:schemeClr val="dk1"/>
                </a:solidFill>
                <a:latin typeface="Spectral"/>
                <a:ea typeface="Spectral"/>
                <a:cs typeface="Spectral"/>
                <a:sym typeface="Spectral"/>
              </a:rPr>
              <a:t>Usually, one of the following:</a:t>
            </a:r>
            <a:endParaRPr sz="1800">
              <a:solidFill>
                <a:schemeClr val="dk1"/>
              </a:solidFill>
              <a:latin typeface="Spectral"/>
              <a:ea typeface="Spectral"/>
              <a:cs typeface="Spectral"/>
              <a:sym typeface="Spectral"/>
            </a:endParaRPr>
          </a:p>
          <a:p>
            <a:pPr indent="-342900" lvl="1" marL="13716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The risk-free rate. Used as a bare minimum, failure to clear this bar is grounds for immediate disqualification, but clearing it could be a sign that further analysis is warranted.</a:t>
            </a:r>
            <a:endParaRPr sz="1800">
              <a:solidFill>
                <a:schemeClr val="dk1"/>
              </a:solidFill>
              <a:latin typeface="Spectral"/>
              <a:ea typeface="Spectral"/>
              <a:cs typeface="Spectral"/>
              <a:sym typeface="Spectral"/>
            </a:endParaRPr>
          </a:p>
          <a:p>
            <a:pPr indent="-342900" lvl="1" marL="13716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An index. This is by far the most common, as buying and holding an index fund is a relatively safe and very easy way to beat the risk-free rate and make an at least decent return.</a:t>
            </a:r>
            <a:endParaRPr sz="1800">
              <a:solidFill>
                <a:schemeClr val="dk1"/>
              </a:solidFill>
              <a:latin typeface="Spectral"/>
              <a:ea typeface="Spectral"/>
              <a:cs typeface="Spectral"/>
              <a:sym typeface="Spectral"/>
            </a:endParaRPr>
          </a:p>
          <a:p>
            <a:pPr indent="-342900" lvl="1" marL="1371600" marR="0" rtl="0" algn="l">
              <a:lnSpc>
                <a:spcPct val="100000"/>
              </a:lnSpc>
              <a:spcBef>
                <a:spcPts val="0"/>
              </a:spcBef>
              <a:spcAft>
                <a:spcPts val="0"/>
              </a:spcAft>
              <a:buClr>
                <a:schemeClr val="dk1"/>
              </a:buClr>
              <a:buSzPts val="1800"/>
              <a:buFont typeface="Spectral"/>
              <a:buChar char="○"/>
            </a:pPr>
            <a:r>
              <a:rPr lang="en-US" sz="1800">
                <a:solidFill>
                  <a:schemeClr val="dk1"/>
                </a:solidFill>
                <a:latin typeface="Spectral"/>
                <a:ea typeface="Spectral"/>
                <a:cs typeface="Spectral"/>
                <a:sym typeface="Spectral"/>
              </a:rPr>
              <a:t>An asset. Similar reasons to an index, except some derivatives or HFT strategies carried out on one asset specifically might be better compared to the </a:t>
            </a:r>
            <a:r>
              <a:rPr lang="en-US" sz="1800">
                <a:solidFill>
                  <a:schemeClr val="dk1"/>
                </a:solidFill>
                <a:latin typeface="Spectral"/>
                <a:ea typeface="Spectral"/>
                <a:cs typeface="Spectral"/>
                <a:sym typeface="Spectral"/>
              </a:rPr>
              <a:t>idiosyncrasies</a:t>
            </a:r>
            <a:r>
              <a:rPr lang="en-US" sz="1800">
                <a:solidFill>
                  <a:schemeClr val="dk1"/>
                </a:solidFill>
                <a:latin typeface="Spectral"/>
                <a:ea typeface="Spectral"/>
                <a:cs typeface="Spectral"/>
                <a:sym typeface="Spectral"/>
              </a:rPr>
              <a:t> of the price action of the asset itself than an unrelated index.</a:t>
            </a:r>
            <a:endParaRPr sz="1800">
              <a:solidFill>
                <a:schemeClr val="dk1"/>
              </a:solidFill>
              <a:latin typeface="Spectral"/>
              <a:ea typeface="Spectral"/>
              <a:cs typeface="Spectral"/>
              <a:sym typeface="Spectral"/>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Spectral"/>
                <a:ea typeface="Spectral"/>
                <a:cs typeface="Spectral"/>
                <a:sym typeface="Spectral"/>
              </a:rPr>
              <a:t>	</a:t>
            </a:r>
            <a:endParaRPr b="0" i="0" sz="1800" u="none" cap="none" strike="noStrike">
              <a:solidFill>
                <a:schemeClr val="dk1"/>
              </a:solidFill>
              <a:latin typeface="Spectral"/>
              <a:ea typeface="Spectral"/>
              <a:cs typeface="Spectral"/>
              <a:sym typeface="Spectr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6"/>
          <p:cNvSpPr txBox="1"/>
          <p:nvPr>
            <p:ph type="ctrTitle"/>
          </p:nvPr>
        </p:nvSpPr>
        <p:spPr>
          <a:xfrm>
            <a:off x="6155200" y="388500"/>
            <a:ext cx="5530500" cy="745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Arial"/>
              <a:buNone/>
            </a:pPr>
            <a:r>
              <a:rPr lang="en-US">
                <a:latin typeface="Spectral"/>
                <a:ea typeface="Spectral"/>
                <a:cs typeface="Spectral"/>
                <a:sym typeface="Spectral"/>
              </a:rPr>
              <a:t>The Don’ts of Backtesting</a:t>
            </a:r>
            <a:endParaRPr>
              <a:latin typeface="Spectral"/>
              <a:ea typeface="Spectral"/>
              <a:cs typeface="Spectral"/>
              <a:sym typeface="Spectral"/>
            </a:endParaRPr>
          </a:p>
        </p:txBody>
      </p:sp>
      <p:pic>
        <p:nvPicPr>
          <p:cNvPr id="172" name="Google Shape;172;p6"/>
          <p:cNvPicPr preferRelativeResize="0"/>
          <p:nvPr/>
        </p:nvPicPr>
        <p:blipFill>
          <a:blip r:embed="rId3">
            <a:alphaModFix/>
          </a:blip>
          <a:stretch>
            <a:fillRect/>
          </a:stretch>
        </p:blipFill>
        <p:spPr>
          <a:xfrm>
            <a:off x="5973027" y="1211625"/>
            <a:ext cx="5894825" cy="4434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2024-09-22T20:02:29Z</dcterms:created>
  <dc:creator>Sidharth Jindal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